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397" r:id="rId2"/>
    <p:sldId id="347" r:id="rId3"/>
    <p:sldId id="348" r:id="rId4"/>
    <p:sldId id="396" r:id="rId5"/>
    <p:sldId id="361" r:id="rId6"/>
    <p:sldId id="362" r:id="rId7"/>
    <p:sldId id="363" r:id="rId8"/>
    <p:sldId id="345" r:id="rId9"/>
    <p:sldId id="398" r:id="rId10"/>
    <p:sldId id="318" r:id="rId11"/>
    <p:sldId id="364" r:id="rId12"/>
    <p:sldId id="399" r:id="rId13"/>
    <p:sldId id="400" r:id="rId14"/>
    <p:sldId id="401" r:id="rId15"/>
    <p:sldId id="402" r:id="rId16"/>
    <p:sldId id="365" r:id="rId17"/>
    <p:sldId id="316" r:id="rId18"/>
    <p:sldId id="317" r:id="rId19"/>
    <p:sldId id="315" r:id="rId20"/>
    <p:sldId id="344" r:id="rId21"/>
    <p:sldId id="374" r:id="rId22"/>
    <p:sldId id="412" r:id="rId23"/>
    <p:sldId id="413" r:id="rId24"/>
    <p:sldId id="395" r:id="rId25"/>
    <p:sldId id="326" r:id="rId26"/>
    <p:sldId id="327" r:id="rId27"/>
    <p:sldId id="403" r:id="rId28"/>
    <p:sldId id="376" r:id="rId29"/>
    <p:sldId id="377" r:id="rId30"/>
    <p:sldId id="404" r:id="rId31"/>
    <p:sldId id="378" r:id="rId32"/>
    <p:sldId id="405" r:id="rId33"/>
    <p:sldId id="328" r:id="rId34"/>
    <p:sldId id="358" r:id="rId35"/>
    <p:sldId id="329" r:id="rId36"/>
    <p:sldId id="359" r:id="rId37"/>
    <p:sldId id="360" r:id="rId38"/>
    <p:sldId id="406" r:id="rId39"/>
    <p:sldId id="379" r:id="rId40"/>
    <p:sldId id="407" r:id="rId41"/>
    <p:sldId id="380" r:id="rId42"/>
    <p:sldId id="408" r:id="rId43"/>
    <p:sldId id="381" r:id="rId44"/>
    <p:sldId id="382" r:id="rId45"/>
    <p:sldId id="383" r:id="rId46"/>
    <p:sldId id="409" r:id="rId47"/>
    <p:sldId id="384" r:id="rId48"/>
    <p:sldId id="410" r:id="rId49"/>
    <p:sldId id="385" r:id="rId50"/>
    <p:sldId id="386" r:id="rId51"/>
    <p:sldId id="387" r:id="rId52"/>
    <p:sldId id="388" r:id="rId53"/>
    <p:sldId id="389" r:id="rId54"/>
    <p:sldId id="390" r:id="rId55"/>
    <p:sldId id="392" r:id="rId56"/>
    <p:sldId id="295" r:id="rId57"/>
    <p:sldId id="393" r:id="rId58"/>
    <p:sldId id="411" r:id="rId59"/>
    <p:sldId id="354" r:id="rId60"/>
    <p:sldId id="356" r:id="rId61"/>
    <p:sldId id="394" r:id="rId62"/>
    <p:sldId id="372" r:id="rId63"/>
    <p:sldId id="31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25" autoAdjust="0"/>
    <p:restoredTop sz="66985" autoAdjust="0"/>
  </p:normalViewPr>
  <p:slideViewPr>
    <p:cSldViewPr snapToGrid="0" snapToObjects="1">
      <p:cViewPr varScale="1">
        <p:scale>
          <a:sx n="95" d="100"/>
          <a:sy n="95" d="100"/>
        </p:scale>
        <p:origin x="-15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A5E42-226E-F840-A765-E0C3E0DDFE05}" type="datetimeFigureOut">
              <a:rPr lang="en-US" smtClean="0"/>
              <a:t>1/17/15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F470B-8656-D84F-A35D-EF95EC491547}" type="slidenum">
              <a:rPr lang="en-US" smtClean="0"/>
              <a:t>‹#›</a:t>
            </a:fld>
            <a:endParaRPr lang="en-US"/>
          </a:p>
        </p:txBody>
      </p:sp>
    </p:spTree>
    <p:extLst>
      <p:ext uri="{BB962C8B-B14F-4D97-AF65-F5344CB8AC3E}">
        <p14:creationId xmlns:p14="http://schemas.microsoft.com/office/powerpoint/2010/main" val="2964927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confess to you today, that I haven’t always loved the laws of God. And there are times today, even after I’ve been baptized and a Christian for a long time, that I still don’t. Like when the Holy Spirit impresses me to admit I’m wrong. Or say I’m sorry. Or change my mind. In high school, I didn’t like other stuff. Like…</a:t>
            </a:r>
          </a:p>
          <a:p>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1</a:t>
            </a:fld>
            <a:endParaRPr lang="en-US"/>
          </a:p>
        </p:txBody>
      </p:sp>
    </p:spTree>
    <p:extLst>
      <p:ext uri="{BB962C8B-B14F-4D97-AF65-F5344CB8AC3E}">
        <p14:creationId xmlns:p14="http://schemas.microsoft.com/office/powerpoint/2010/main" val="406942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t>
            </a:r>
            <a:r>
              <a:rPr lang="en-US" baseline="0" dirty="0" smtClean="0"/>
              <a:t>I </a:t>
            </a:r>
            <a:r>
              <a:rPr lang="en-US" baseline="0" dirty="0" smtClean="0"/>
              <a:t>saw the way the awesome Jews welcome the Sabbath, I have to say I agree with Moses and the people in this verse. It is all good in God’s hood! Now, I still don’t get that death penalty for parental </a:t>
            </a:r>
            <a:r>
              <a:rPr lang="en-US" baseline="0" dirty="0" err="1" smtClean="0"/>
              <a:t>disrepect</a:t>
            </a:r>
            <a:r>
              <a:rPr lang="en-US" baseline="0" dirty="0" smtClean="0"/>
              <a:t>…but hey, God meets us where we are and that’s where they were. Dobson wouldn’t approve but I digress</a:t>
            </a:r>
            <a:r>
              <a:rPr lang="en-US" baseline="0" dirty="0" smtClean="0"/>
              <a:t>…So law can be the entire Old Testament or they can be a specific reference to the 10 commandments as Romans 13 makes clear.</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10</a:t>
            </a:fld>
            <a:endParaRPr lang="en-US"/>
          </a:p>
        </p:txBody>
      </p:sp>
    </p:spTree>
    <p:extLst>
      <p:ext uri="{BB962C8B-B14F-4D97-AF65-F5344CB8AC3E}">
        <p14:creationId xmlns:p14="http://schemas.microsoft.com/office/powerpoint/2010/main" val="368934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God’s people in Bible days, Old and New Testaments, didn’t think negatively about</a:t>
            </a:r>
            <a:r>
              <a:rPr lang="en-US" baseline="0" dirty="0" smtClean="0"/>
              <a:t> law. Ceremonial or moral or gravity or whatever. They loved it all. Because they knew they came from a loving God. Exodus 34:1-7 says after Moses so rudely wrecked the first copy of God’s moral law, “1 Then the LORD told Moses, "Chisel out two stone tablets like the first ones. I will write on them the same words that were on the tablets you smashed. 2 Be ready in the morning </a:t>
            </a:r>
            <a:r>
              <a:rPr lang="en-US" baseline="0" dirty="0" smtClean="0"/>
              <a:t>to</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11</a:t>
            </a:fld>
            <a:endParaRPr lang="en-US"/>
          </a:p>
        </p:txBody>
      </p:sp>
    </p:spTree>
    <p:extLst>
      <p:ext uri="{BB962C8B-B14F-4D97-AF65-F5344CB8AC3E}">
        <p14:creationId xmlns:p14="http://schemas.microsoft.com/office/powerpoint/2010/main" val="191505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climb </a:t>
            </a:r>
            <a:r>
              <a:rPr lang="en-US" baseline="0" dirty="0" smtClean="0"/>
              <a:t>up Mount Sinai and present yourself to me on the top of the mountain. 3 No one else may come with you. In fact, no one is to appear anywhere on the mountain. Do not even let the flocks or herds graze near the mountain.” 4 So Moses chiseled out two tablets of stone like the first ones. Early in the morning he climbed Mount Sinai as the LORD had commanded him, and he carried the two stone tablets in his hands. 5 Then the LORD came down in a cloud </a:t>
            </a:r>
            <a:r>
              <a:rPr lang="en-US" baseline="0" dirty="0" smtClean="0"/>
              <a:t>and</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12</a:t>
            </a:fld>
            <a:endParaRPr lang="en-US"/>
          </a:p>
        </p:txBody>
      </p:sp>
    </p:spTree>
    <p:extLst>
      <p:ext uri="{BB962C8B-B14F-4D97-AF65-F5344CB8AC3E}">
        <p14:creationId xmlns:p14="http://schemas.microsoft.com/office/powerpoint/2010/main" val="191505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stood </a:t>
            </a:r>
            <a:r>
              <a:rPr lang="en-US" baseline="0" dirty="0" smtClean="0"/>
              <a:t>there with him; and he called out his own name, Yahweh. 6 The LORD passed in front of Moses, calling out, "Yahweh</a:t>
            </a:r>
            <a:r>
              <a:rPr lang="en-US" baseline="0" dirty="0" smtClean="0"/>
              <a:t>! The </a:t>
            </a:r>
            <a:r>
              <a:rPr lang="en-US" baseline="0" dirty="0" smtClean="0"/>
              <a:t>LORD! The God of compassion and mercy! I am slow to anger and filled with unfailing love and faithfulness. 7 I lavish unfailing love to a thousand generations. I forgive iniquity, rebellion, and sin. But I do not excuse the guilty.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13</a:t>
            </a:fld>
            <a:endParaRPr lang="en-US"/>
          </a:p>
        </p:txBody>
      </p:sp>
    </p:spTree>
    <p:extLst>
      <p:ext uri="{BB962C8B-B14F-4D97-AF65-F5344CB8AC3E}">
        <p14:creationId xmlns:p14="http://schemas.microsoft.com/office/powerpoint/2010/main" val="191505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a:t>
            </a:r>
            <a:r>
              <a:rPr lang="en-US" baseline="0" dirty="0" smtClean="0"/>
              <a:t>they loved all the laws. And they especially loved the moral laws in the 10 commandments. Because it’s in the context of the </a:t>
            </a:r>
            <a:r>
              <a:rPr lang="en-US" baseline="0" dirty="0" smtClean="0"/>
              <a:t>re-gifting of the 10 </a:t>
            </a:r>
            <a:r>
              <a:rPr lang="en-US" baseline="0" dirty="0" smtClean="0"/>
              <a:t>commandments that </a:t>
            </a:r>
            <a:r>
              <a:rPr lang="en-US" baseline="0" dirty="0" smtClean="0"/>
              <a:t>God describes Himself as gracious </a:t>
            </a:r>
            <a:r>
              <a:rPr lang="en-US" baseline="0" dirty="0" smtClean="0"/>
              <a:t>and </a:t>
            </a:r>
            <a:r>
              <a:rPr lang="en-US" baseline="0" dirty="0" smtClean="0"/>
              <a:t>loving for the first time. Though that was repeated in Numbers 14:18; Nehemiah 9:17; Psalm 86:15; Psalm 103:8; Psalm 145:8; Jeremiah 32:18; Joel 2:13; Jonah 4:2; and Nahum 1:3. You think loving law is important to God?</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14</a:t>
            </a:fld>
            <a:endParaRPr lang="en-US"/>
          </a:p>
        </p:txBody>
      </p:sp>
    </p:spTree>
    <p:extLst>
      <p:ext uri="{BB962C8B-B14F-4D97-AF65-F5344CB8AC3E}">
        <p14:creationId xmlns:p14="http://schemas.microsoft.com/office/powerpoint/2010/main" val="191505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a:t>
            </a:r>
            <a:r>
              <a:rPr lang="en-US" baseline="0" dirty="0" smtClean="0"/>
              <a:t>the Bible refers to law as the Old Testament, as a bunch of laws especially for Israel, and then sometimes also refers to laws written in stone by God’s own finger meant to convey everlasting significance for everyone all time. Only context helps us determine which kind of laws any specific verse elsewhere is referring to. This next one is clearly a reference to the 10 commandments as law. Romans 7:7 says,</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15</a:t>
            </a:fld>
            <a:endParaRPr lang="en-US"/>
          </a:p>
        </p:txBody>
      </p:sp>
    </p:spTree>
    <p:extLst>
      <p:ext uri="{BB962C8B-B14F-4D97-AF65-F5344CB8AC3E}">
        <p14:creationId xmlns:p14="http://schemas.microsoft.com/office/powerpoint/2010/main" val="1915051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is of course a reference to Exodus 20:17</a:t>
            </a:r>
            <a:r>
              <a:rPr lang="en-US" baseline="0" dirty="0" smtClean="0"/>
              <a:t> and the 10</a:t>
            </a:r>
            <a:r>
              <a:rPr lang="en-US" baseline="30000" dirty="0" smtClean="0"/>
              <a:t>th</a:t>
            </a:r>
            <a:r>
              <a:rPr lang="en-US" baseline="0" dirty="0" smtClean="0"/>
              <a:t> commandment. </a:t>
            </a:r>
            <a:r>
              <a:rPr lang="en-US" dirty="0" smtClean="0"/>
              <a:t>We</a:t>
            </a:r>
            <a:r>
              <a:rPr lang="en-US" baseline="0" dirty="0" smtClean="0"/>
              <a:t> </a:t>
            </a:r>
            <a:r>
              <a:rPr lang="en-US" baseline="0" dirty="0" smtClean="0"/>
              <a:t>will come back to the purpose of the law in identifying sin, leading us to Jesus, and how live for Jesus later. But for now, please notice the joy the instructions and commandments of God give people. Psalm 40:8 says…</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16</a:t>
            </a:fld>
            <a:endParaRPr lang="en-US"/>
          </a:p>
        </p:txBody>
      </p:sp>
    </p:spTree>
    <p:extLst>
      <p:ext uri="{BB962C8B-B14F-4D97-AF65-F5344CB8AC3E}">
        <p14:creationId xmlns:p14="http://schemas.microsoft.com/office/powerpoint/2010/main" val="1759816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a:t>
            </a:r>
            <a:r>
              <a:rPr lang="en-US" baseline="0" dirty="0" smtClean="0"/>
              <a:t> psalmist saying? </a:t>
            </a:r>
            <a:r>
              <a:rPr lang="en-US" dirty="0" smtClean="0"/>
              <a:t>It’s </a:t>
            </a:r>
            <a:r>
              <a:rPr lang="en-US" dirty="0" smtClean="0"/>
              <a:t>all good in God’s hood!</a:t>
            </a:r>
            <a:r>
              <a:rPr lang="en-US" baseline="0" dirty="0" smtClean="0"/>
              <a:t> God is love and so is His law. You know you understand this correctly when you’re willing to obey God’s laws from your heart. Not because your parents make you. Or because you were raised this way. Or because if you don’t, you’re afraid of going to hell. No, perfect love casts out </a:t>
            </a:r>
            <a:r>
              <a:rPr lang="en-US" baseline="0" dirty="0" smtClean="0"/>
              <a:t>fear according to 1 John 4:18. And then </a:t>
            </a:r>
            <a:r>
              <a:rPr lang="en-US" baseline="0" dirty="0" err="1" smtClean="0"/>
              <a:t>tatoos</a:t>
            </a:r>
            <a:r>
              <a:rPr lang="en-US" baseline="0" dirty="0" smtClean="0"/>
              <a:t> it on the inside of your heart.</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17</a:t>
            </a:fld>
            <a:endParaRPr lang="en-US"/>
          </a:p>
        </p:txBody>
      </p:sp>
    </p:spTree>
    <p:extLst>
      <p:ext uri="{BB962C8B-B14F-4D97-AF65-F5344CB8AC3E}">
        <p14:creationId xmlns:p14="http://schemas.microsoft.com/office/powerpoint/2010/main" val="3764115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does Jeremiah say </a:t>
            </a:r>
            <a:r>
              <a:rPr lang="en-US" dirty="0" smtClean="0"/>
              <a:t>engrave</a:t>
            </a:r>
            <a:r>
              <a:rPr lang="en-US" baseline="0" dirty="0" smtClean="0"/>
              <a:t> </a:t>
            </a:r>
            <a:r>
              <a:rPr lang="en-US" dirty="0" smtClean="0"/>
              <a:t>God’s </a:t>
            </a:r>
            <a:r>
              <a:rPr lang="en-US" dirty="0" smtClean="0"/>
              <a:t>commandments and laws </a:t>
            </a:r>
            <a:r>
              <a:rPr lang="en-US" dirty="0" smtClean="0"/>
              <a:t>on</a:t>
            </a:r>
            <a:r>
              <a:rPr lang="en-US" baseline="0" dirty="0" smtClean="0"/>
              <a:t> </a:t>
            </a:r>
            <a:r>
              <a:rPr lang="en-US" dirty="0" smtClean="0"/>
              <a:t>our </a:t>
            </a:r>
            <a:r>
              <a:rPr lang="en-US" dirty="0" smtClean="0"/>
              <a:t>hearts</a:t>
            </a:r>
            <a:r>
              <a:rPr lang="en-US" baseline="0" dirty="0" smtClean="0"/>
              <a:t> so we want to obey them? God! They were never supposed to be bracelets and bumper stickers. They’re supposed to be transplants! And </a:t>
            </a:r>
            <a:r>
              <a:rPr lang="en-US" baseline="0" dirty="0" smtClean="0"/>
              <a:t>when you </a:t>
            </a:r>
            <a:r>
              <a:rPr lang="en-US" baseline="0" dirty="0" smtClean="0"/>
              <a:t>finally figure out that God is </a:t>
            </a:r>
            <a:r>
              <a:rPr lang="en-US" baseline="0" dirty="0" err="1" smtClean="0"/>
              <a:t>gonna</a:t>
            </a:r>
            <a:r>
              <a:rPr lang="en-US" baseline="0" dirty="0" smtClean="0"/>
              <a:t> perform the operation, </a:t>
            </a:r>
            <a:r>
              <a:rPr lang="en-US" baseline="0" dirty="0" smtClean="0"/>
              <a:t>that’s </a:t>
            </a:r>
            <a:r>
              <a:rPr lang="en-US" baseline="0" dirty="0" smtClean="0"/>
              <a:t>when </a:t>
            </a:r>
            <a:r>
              <a:rPr lang="en-US" baseline="0" dirty="0" err="1" smtClean="0"/>
              <a:t>Klove</a:t>
            </a:r>
            <a:r>
              <a:rPr lang="en-US" baseline="0" dirty="0" smtClean="0"/>
              <a:t> takes over and you just </a:t>
            </a:r>
            <a:r>
              <a:rPr lang="en-US" baseline="0" dirty="0" err="1" smtClean="0"/>
              <a:t>wanna</a:t>
            </a:r>
            <a:r>
              <a:rPr lang="en-US" baseline="0" dirty="0" smtClean="0"/>
              <a:t> sing about them all time. This morning, we’re going to do that old school with a tune from the rainbow book as I call it. It’s based on Psalm 19:7-10 and has something to do with honeycomb. The song not the cereal. Sing with me will you?</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18</a:t>
            </a:fld>
            <a:endParaRPr lang="en-US"/>
          </a:p>
        </p:txBody>
      </p:sp>
    </p:spTree>
    <p:extLst>
      <p:ext uri="{BB962C8B-B14F-4D97-AF65-F5344CB8AC3E}">
        <p14:creationId xmlns:p14="http://schemas.microsoft.com/office/powerpoint/2010/main" val="967041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23</a:t>
            </a:fld>
            <a:endParaRPr lang="en-US"/>
          </a:p>
        </p:txBody>
      </p:sp>
    </p:spTree>
    <p:extLst>
      <p:ext uri="{BB962C8B-B14F-4D97-AF65-F5344CB8AC3E}">
        <p14:creationId xmlns:p14="http://schemas.microsoft.com/office/powerpoint/2010/main" val="415325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Seriously, at my Christian boarding</a:t>
            </a:r>
            <a:r>
              <a:rPr lang="en-US" baseline="0" dirty="0" smtClean="0"/>
              <a:t> school, guys and girls had separate sidewalks. Somehow, that didn’t prevent some kids from getting on social or experimenting with sex or substances. But we had a rule about not walking together on certain sidewalks. I </a:t>
            </a:r>
            <a:r>
              <a:rPr lang="en-US" baseline="0" dirty="0" smtClean="0"/>
              <a:t>really didn’t like </a:t>
            </a:r>
            <a:r>
              <a:rPr lang="en-US" baseline="0" dirty="0" smtClean="0"/>
              <a:t>that rule.</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2</a:t>
            </a:fld>
            <a:endParaRPr lang="en-US"/>
          </a:p>
        </p:txBody>
      </p:sp>
    </p:spTree>
    <p:extLst>
      <p:ext uri="{BB962C8B-B14F-4D97-AF65-F5344CB8AC3E}">
        <p14:creationId xmlns:p14="http://schemas.microsoft.com/office/powerpoint/2010/main" val="105771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point number one, God’s laws are all good. </a:t>
            </a:r>
            <a:r>
              <a:rPr lang="en-US" dirty="0" smtClean="0"/>
              <a:t>But they </a:t>
            </a:r>
            <a:r>
              <a:rPr lang="en-US" dirty="0" smtClean="0"/>
              <a:t>are especially tasty when used correctly</a:t>
            </a:r>
            <a:r>
              <a:rPr lang="en-US" dirty="0" smtClean="0"/>
              <a:t>. Which is point number two. Listen to how Paul explains</a:t>
            </a:r>
            <a:r>
              <a:rPr lang="en-US" baseline="0" dirty="0" smtClean="0"/>
              <a:t> this to Timothy in 1 Timothy 1:8. </a:t>
            </a:r>
            <a:endParaRPr lang="en-US" dirty="0" smtClean="0"/>
          </a:p>
        </p:txBody>
      </p:sp>
      <p:sp>
        <p:nvSpPr>
          <p:cNvPr id="4" name="Slide Number Placeholder 3"/>
          <p:cNvSpPr>
            <a:spLocks noGrp="1"/>
          </p:cNvSpPr>
          <p:nvPr>
            <p:ph type="sldNum" sz="quarter" idx="10"/>
          </p:nvPr>
        </p:nvSpPr>
        <p:spPr/>
        <p:txBody>
          <a:bodyPr/>
          <a:lstStyle/>
          <a:p>
            <a:fld id="{BC3F470B-8656-D84F-A35D-EF95EC491547}" type="slidenum">
              <a:rPr lang="en-US" smtClean="0"/>
              <a:t>24</a:t>
            </a:fld>
            <a:endParaRPr lang="en-US"/>
          </a:p>
        </p:txBody>
      </p:sp>
    </p:spTree>
    <p:extLst>
      <p:ext uri="{BB962C8B-B14F-4D97-AF65-F5344CB8AC3E}">
        <p14:creationId xmlns:p14="http://schemas.microsoft.com/office/powerpoint/2010/main" val="153487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there’s a right way and a wrong way to use the law. The right way is to see law as love from a God that is love. And embrace it.</a:t>
            </a:r>
            <a:r>
              <a:rPr lang="en-US" baseline="0" dirty="0" smtClean="0"/>
              <a:t> W</a:t>
            </a:r>
            <a:r>
              <a:rPr lang="en-US" dirty="0" smtClean="0"/>
              <a:t>hat’s </a:t>
            </a:r>
            <a:r>
              <a:rPr lang="en-US" dirty="0" smtClean="0"/>
              <a:t>the wrong way to use it</a:t>
            </a:r>
            <a:r>
              <a:rPr lang="en-US" dirty="0" smtClean="0"/>
              <a:t>? Romans 3:20 tells us…</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25</a:t>
            </a:fld>
            <a:endParaRPr lang="en-US"/>
          </a:p>
        </p:txBody>
      </p:sp>
    </p:spTree>
    <p:extLst>
      <p:ext uri="{BB962C8B-B14F-4D97-AF65-F5344CB8AC3E}">
        <p14:creationId xmlns:p14="http://schemas.microsoft.com/office/powerpoint/2010/main" val="4254549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laws are good. Because they help us identify sin. And direct</a:t>
            </a:r>
            <a:r>
              <a:rPr lang="en-US" baseline="0" dirty="0" smtClean="0"/>
              <a:t> us to Jesus. Who saves us from our sin. And shows us how to live by following His advice. </a:t>
            </a:r>
            <a:r>
              <a:rPr lang="en-US" baseline="0" dirty="0" smtClean="0"/>
              <a:t>These are the purposes of the law. But </a:t>
            </a:r>
            <a:r>
              <a:rPr lang="en-US" baseline="0" dirty="0" smtClean="0"/>
              <a:t>when we try to follow these laws to appease our parents or make ourselves look good or impress God, we </a:t>
            </a:r>
            <a:r>
              <a:rPr lang="en-US" baseline="0" dirty="0" smtClean="0"/>
              <a:t>epic fail</a:t>
            </a:r>
            <a:r>
              <a:rPr lang="en-US" baseline="0" dirty="0" smtClean="0"/>
              <a:t>. Because no one can ever be made right with God by the law. Adventists need to remember this when they read Revelation 13 and 14. And </a:t>
            </a:r>
            <a:r>
              <a:rPr lang="en-US" baseline="0" dirty="0" smtClean="0"/>
              <a:t>those who disagree with Adventists need to remember we said this when they read Revelation </a:t>
            </a:r>
            <a:r>
              <a:rPr lang="en-US" baseline="0" dirty="0" smtClean="0"/>
              <a:t>13 and 14</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26</a:t>
            </a:fld>
            <a:endParaRPr lang="en-US"/>
          </a:p>
        </p:txBody>
      </p:sp>
    </p:spTree>
    <p:extLst>
      <p:ext uri="{BB962C8B-B14F-4D97-AF65-F5344CB8AC3E}">
        <p14:creationId xmlns:p14="http://schemas.microsoft.com/office/powerpoint/2010/main" val="2841503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Which </a:t>
            </a:r>
            <a:r>
              <a:rPr lang="en-US" baseline="0" dirty="0" smtClean="0"/>
              <a:t>we’ll talk about in a few weeks so don’t go anywhere. We are never saved by keeping the Sabbath or the law. Now or in the future. But the Sabbath is important to God. And will become </a:t>
            </a:r>
            <a:r>
              <a:rPr lang="en-US" baseline="0" dirty="0" smtClean="0"/>
              <a:t>more significant</a:t>
            </a:r>
            <a:r>
              <a:rPr lang="en-US" baseline="0" dirty="0" smtClean="0"/>
              <a:t>. Some people hate it when Scripture does this, </a:t>
            </a:r>
            <a:r>
              <a:rPr lang="en-US" baseline="0" dirty="0" smtClean="0"/>
              <a:t>when God says this is true, and this is also true. But that’s the way it is. Unless you wish to rip some stuff out. Moving </a:t>
            </a:r>
            <a:r>
              <a:rPr lang="en-US" baseline="0" dirty="0" smtClean="0"/>
              <a:t>on, James has some good advice about using the law correctly.</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27</a:t>
            </a:fld>
            <a:endParaRPr lang="en-US"/>
          </a:p>
        </p:txBody>
      </p:sp>
    </p:spTree>
    <p:extLst>
      <p:ext uri="{BB962C8B-B14F-4D97-AF65-F5344CB8AC3E}">
        <p14:creationId xmlns:p14="http://schemas.microsoft.com/office/powerpoint/2010/main" val="2841503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we</a:t>
            </a:r>
            <a:r>
              <a:rPr lang="en-US" baseline="0" dirty="0" smtClean="0"/>
              <a:t> will be a church that is full of good hearers and doers of God’s laws. We’ll never obey perfectly since none of us is Jesus. But we </a:t>
            </a:r>
            <a:r>
              <a:rPr lang="en-US" baseline="0" dirty="0" smtClean="0"/>
              <a:t>can sincerely </a:t>
            </a:r>
            <a:r>
              <a:rPr lang="en-US" baseline="0" dirty="0" smtClean="0"/>
              <a:t>imitate Him and like He told His disciples in Matthew 28, </a:t>
            </a:r>
            <a:r>
              <a:rPr lang="en-US" baseline="0" dirty="0" smtClean="0"/>
              <a:t>go </a:t>
            </a:r>
            <a:r>
              <a:rPr lang="en-US" baseline="0" dirty="0" smtClean="0"/>
              <a:t>and make disciples of all nations, baptizing them in the name of the Father and the Son and the Holy Spirit and teaching these new disciples to obey all the commands I have given </a:t>
            </a:r>
            <a:r>
              <a:rPr lang="en-US" baseline="0" dirty="0" smtClean="0"/>
              <a:t>you.</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29</a:t>
            </a:fld>
            <a:endParaRPr lang="en-US"/>
          </a:p>
        </p:txBody>
      </p:sp>
    </p:spTree>
    <p:extLst>
      <p:ext uri="{BB962C8B-B14F-4D97-AF65-F5344CB8AC3E}">
        <p14:creationId xmlns:p14="http://schemas.microsoft.com/office/powerpoint/2010/main" val="722709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God’s </a:t>
            </a:r>
            <a:r>
              <a:rPr lang="en-US" baseline="0" dirty="0" smtClean="0"/>
              <a:t>laws and commandments are obviously important to Jesus </a:t>
            </a:r>
            <a:r>
              <a:rPr lang="en-US" baseline="0" dirty="0" smtClean="0"/>
              <a:t>and Jesus’ brother James. Long </a:t>
            </a:r>
            <a:r>
              <a:rPr lang="en-US" baseline="0" dirty="0" smtClean="0"/>
              <a:t>after He died on the cross. Are they important to you? </a:t>
            </a:r>
            <a:r>
              <a:rPr lang="en-US" baseline="0" dirty="0" smtClean="0"/>
              <a:t>Are you sincerely obeying them out of love? I </a:t>
            </a:r>
            <a:r>
              <a:rPr lang="en-US" baseline="0" dirty="0" smtClean="0"/>
              <a:t>think Jesus knew God’s commandments and laws would be mistakenly abolished and nailed to the cross. So He tried to warn us about that in Matthew 5.</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30</a:t>
            </a:fld>
            <a:endParaRPr lang="en-US"/>
          </a:p>
        </p:txBody>
      </p:sp>
    </p:spTree>
    <p:extLst>
      <p:ext uri="{BB962C8B-B14F-4D97-AF65-F5344CB8AC3E}">
        <p14:creationId xmlns:p14="http://schemas.microsoft.com/office/powerpoint/2010/main" val="722709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to be fair, I think from context Jesus is referring to all the Old Testament since he refers to the Law of Moses (Torah) AND the writings of the prophets. He’s saying the entire Old Testament pointed forward to His arrival. But included in the Old Testament were the 10 commandments right? We already read in Exodus 34 how God had to make Moses a second set. </a:t>
            </a:r>
            <a:r>
              <a:rPr lang="en-US" baseline="0" dirty="0" smtClean="0"/>
              <a:t>Like Ellen White in 1888, I </a:t>
            </a:r>
            <a:r>
              <a:rPr lang="en-US" baseline="0" dirty="0" smtClean="0"/>
              <a:t>don’t believe its fair to say that </a:t>
            </a:r>
            <a:r>
              <a:rPr lang="en-US" baseline="0" dirty="0" smtClean="0"/>
              <a:t>this verse or another in Galatians was </a:t>
            </a:r>
            <a:r>
              <a:rPr lang="en-US" baseline="0" dirty="0" smtClean="0"/>
              <a:t>only referring to ceremonial </a:t>
            </a:r>
            <a:r>
              <a:rPr lang="en-US" baseline="0" dirty="0" smtClean="0"/>
              <a:t>laws</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31</a:t>
            </a:fld>
            <a:endParaRPr lang="en-US"/>
          </a:p>
        </p:txBody>
      </p:sp>
    </p:spTree>
    <p:extLst>
      <p:ext uri="{BB962C8B-B14F-4D97-AF65-F5344CB8AC3E}">
        <p14:creationId xmlns:p14="http://schemas.microsoft.com/office/powerpoint/2010/main" val="974075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because </a:t>
            </a:r>
            <a:r>
              <a:rPr lang="en-US" baseline="0" dirty="0" smtClean="0"/>
              <a:t>verse 18 says even the smallest most insignificant detail, such </a:t>
            </a:r>
            <a:r>
              <a:rPr lang="en-US" baseline="0" dirty="0" smtClean="0"/>
              <a:t>as not </a:t>
            </a:r>
            <a:r>
              <a:rPr lang="en-US" baseline="0" dirty="0" smtClean="0"/>
              <a:t>talking back to your parents, pointed people to </a:t>
            </a:r>
            <a:r>
              <a:rPr lang="en-US" baseline="0" dirty="0" smtClean="0"/>
              <a:t>the 5</a:t>
            </a:r>
            <a:r>
              <a:rPr lang="en-US" baseline="30000" dirty="0" smtClean="0"/>
              <a:t>th</a:t>
            </a:r>
            <a:r>
              <a:rPr lang="en-US" baseline="0" dirty="0" smtClean="0"/>
              <a:t> commandment </a:t>
            </a:r>
            <a:r>
              <a:rPr lang="en-US" baseline="0" dirty="0" smtClean="0"/>
              <a:t>about honoring your Father and </a:t>
            </a:r>
            <a:r>
              <a:rPr lang="en-US" baseline="0" dirty="0" smtClean="0"/>
              <a:t>Mother. Galatians </a:t>
            </a:r>
            <a:r>
              <a:rPr lang="en-US" baseline="0" dirty="0" smtClean="0"/>
              <a:t>3:24 says it this way…</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32</a:t>
            </a:fld>
            <a:endParaRPr lang="en-US"/>
          </a:p>
        </p:txBody>
      </p:sp>
    </p:spTree>
    <p:extLst>
      <p:ext uri="{BB962C8B-B14F-4D97-AF65-F5344CB8AC3E}">
        <p14:creationId xmlns:p14="http://schemas.microsoft.com/office/powerpoint/2010/main" val="974075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the laws of God, ceremonial and moral, were designed by a loving God to identify sin, direct us to Jesus, and help us live for Him. That’s what a tutor or guardian in Bible days did. </a:t>
            </a:r>
            <a:r>
              <a:rPr lang="en-US" dirty="0" smtClean="0"/>
              <a:t>Carl P. </a:t>
            </a:r>
            <a:r>
              <a:rPr lang="en-US" dirty="0" err="1" smtClean="0"/>
              <a:t>Cosaert</a:t>
            </a:r>
            <a:r>
              <a:rPr lang="en-US" dirty="0" smtClean="0"/>
              <a:t>, who holds his doctoral degree in New</a:t>
            </a:r>
            <a:r>
              <a:rPr lang="en-US" baseline="0" dirty="0" smtClean="0"/>
              <a:t> Testament and Early Christianity and is a professor of biblical studies at Walla Walla University, says in his book I recommend entitled “Galatians: A Fiery Response to a Struggling Church”, that…</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33</a:t>
            </a:fld>
            <a:endParaRPr lang="en-US"/>
          </a:p>
        </p:txBody>
      </p:sp>
    </p:spTree>
    <p:extLst>
      <p:ext uri="{BB962C8B-B14F-4D97-AF65-F5344CB8AC3E}">
        <p14:creationId xmlns:p14="http://schemas.microsoft.com/office/powerpoint/2010/main" val="3910604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“God’s law did not cease</a:t>
            </a:r>
            <a:r>
              <a:rPr lang="en-US" baseline="0" dirty="0" smtClean="0"/>
              <a:t> to exist with the arrival of Christ. Sure certain aspects of it were fulfilled , but its moral truths continue to be true today as much as they were 4,000 years ago. </a:t>
            </a:r>
            <a:r>
              <a:rPr lang="en-US" dirty="0" smtClean="0"/>
              <a:t>Unfortunately, many have interpreted Paul’s comment as a complete dismissal of the law. But that makes little sense, however, in light of his positive comments about the law else where” (78-79).</a:t>
            </a:r>
            <a:r>
              <a:rPr lang="en-US" baseline="0" dirty="0" smtClean="0"/>
              <a:t> Such as…</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34</a:t>
            </a:fld>
            <a:endParaRPr lang="en-US"/>
          </a:p>
        </p:txBody>
      </p:sp>
    </p:spTree>
    <p:extLst>
      <p:ext uri="{BB962C8B-B14F-4D97-AF65-F5344CB8AC3E}">
        <p14:creationId xmlns:p14="http://schemas.microsoft.com/office/powerpoint/2010/main" val="348600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never forget the first night I stayed</a:t>
            </a:r>
            <a:r>
              <a:rPr lang="en-US" baseline="0" dirty="0" smtClean="0"/>
              <a:t> in the guy’s dorm and at 10pm, not just the lights but literally all the power went out. You couldn’t see </a:t>
            </a:r>
            <a:r>
              <a:rPr lang="en-US" baseline="0" dirty="0" smtClean="0"/>
              <a:t>your hand </a:t>
            </a:r>
            <a:r>
              <a:rPr lang="en-US" baseline="0" dirty="0" smtClean="0"/>
              <a:t>in front of your face. When they said it was time for lights out, they weren’t messing around at my school. I didn’t like that rule either.</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3</a:t>
            </a:fld>
            <a:endParaRPr lang="en-US"/>
          </a:p>
        </p:txBody>
      </p:sp>
    </p:spTree>
    <p:extLst>
      <p:ext uri="{BB962C8B-B14F-4D97-AF65-F5344CB8AC3E}">
        <p14:creationId xmlns:p14="http://schemas.microsoft.com/office/powerpoint/2010/main" val="861677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Cosaert</a:t>
            </a:r>
            <a:r>
              <a:rPr lang="en-US" dirty="0" smtClean="0"/>
              <a:t> continues,</a:t>
            </a:r>
            <a:r>
              <a:rPr lang="en-US" baseline="0" dirty="0" smtClean="0"/>
              <a:t> </a:t>
            </a:r>
            <a:r>
              <a:rPr lang="en-US" dirty="0" smtClean="0"/>
              <a:t>“in the life, death, and resurrection of Jesus, the promised Messiah,</a:t>
            </a:r>
            <a:r>
              <a:rPr lang="en-US" baseline="0" dirty="0" smtClean="0"/>
              <a:t> the law has been overshadowed…Although Christ has come, many of us often live our lives as if He had not. We find ourselves continuing to struggle under sin. In those periods of our lives God’s law acts as a tutor or guardian hunting us down, declaring our sin, giving us a guilty conscience, and in the process always seeking to drive us to Christ as our only hope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BC3F470B-8656-D84F-A35D-EF95EC491547}" type="slidenum">
              <a:rPr lang="en-US" smtClean="0"/>
              <a:t>37</a:t>
            </a:fld>
            <a:endParaRPr lang="en-US"/>
          </a:p>
        </p:txBody>
      </p:sp>
    </p:spTree>
    <p:extLst>
      <p:ext uri="{BB962C8B-B14F-4D97-AF65-F5344CB8AC3E}">
        <p14:creationId xmlns:p14="http://schemas.microsoft.com/office/powerpoint/2010/main" val="3486005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smtClean="0"/>
              <a:t>defining moment in the scope of salvation history for us as Christians is not the presentation of the law on Mount Sinai…It is the one event that has forever changed the course of human history—the incarnation of Christ” (80)</a:t>
            </a:r>
            <a:r>
              <a:rPr lang="en-US" baseline="0" dirty="0" smtClean="0"/>
              <a:t>. But in the history of our church, we’ve had our challenges even after 1888 when righteousness by faith was emphasized balancing the Gospel with the Law. As this first picture conveys.</a:t>
            </a:r>
            <a:endParaRPr lang="en-US" baseline="0" dirty="0" smtClean="0"/>
          </a:p>
        </p:txBody>
      </p:sp>
      <p:sp>
        <p:nvSpPr>
          <p:cNvPr id="4" name="Slide Number Placeholder 3"/>
          <p:cNvSpPr>
            <a:spLocks noGrp="1"/>
          </p:cNvSpPr>
          <p:nvPr>
            <p:ph type="sldNum" sz="quarter" idx="10"/>
          </p:nvPr>
        </p:nvSpPr>
        <p:spPr/>
        <p:txBody>
          <a:bodyPr/>
          <a:lstStyle/>
          <a:p>
            <a:fld id="{BC3F470B-8656-D84F-A35D-EF95EC491547}" type="slidenum">
              <a:rPr lang="en-US" smtClean="0"/>
              <a:t>38</a:t>
            </a:fld>
            <a:endParaRPr lang="en-US"/>
          </a:p>
        </p:txBody>
      </p:sp>
    </p:spTree>
    <p:extLst>
      <p:ext uri="{BB962C8B-B14F-4D97-AF65-F5344CB8AC3E}">
        <p14:creationId xmlns:p14="http://schemas.microsoft.com/office/powerpoint/2010/main" val="3486005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Commissioned in 1876 by James White,</a:t>
            </a:r>
            <a:r>
              <a:rPr lang="en-US" baseline="0" dirty="0" smtClean="0"/>
              <a:t> this picture </a:t>
            </a:r>
            <a:r>
              <a:rPr lang="en-US" dirty="0" smtClean="0"/>
              <a:t>was entitled "The Way of Life, From Paradise Lost To Paradise Restored.” It is a picture of the plan of salvation and mission of the church from Eden to Eden. You see Adam and Eve exiting the Garden of Eden. There is Cain and Able, the sacrificial service. Over on the right of the picture is the baptism of Jesus, the Lord’s Supper, and the New Jerusalem. </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39</a:t>
            </a:fld>
            <a:endParaRPr lang="en-US"/>
          </a:p>
        </p:txBody>
      </p:sp>
    </p:spTree>
    <p:extLst>
      <p:ext uri="{BB962C8B-B14F-4D97-AF65-F5344CB8AC3E}">
        <p14:creationId xmlns:p14="http://schemas.microsoft.com/office/powerpoint/2010/main" val="3903384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in the middle is a huge tree with ten branches, one for each of the Ten Commandments. Jesus is on the cross. But it is the law that is the dominant motif in this picture.</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40</a:t>
            </a:fld>
            <a:endParaRPr lang="en-US"/>
          </a:p>
        </p:txBody>
      </p:sp>
    </p:spTree>
    <p:extLst>
      <p:ext uri="{BB962C8B-B14F-4D97-AF65-F5344CB8AC3E}">
        <p14:creationId xmlns:p14="http://schemas.microsoft.com/office/powerpoint/2010/main" val="3903384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James White died in 1881. And after he did, his wife [and co-founder of our church] Ellen White commissioned a new picture to illustrate the plan of salvation and mission of the Adventist Church. This new picture was completed in 1883 and was entitled "Christ—The Way of Life." The same elements are there but note the big change: The law still there but has been moved to the foothills of Mt. Sinai behind the cross.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41</a:t>
            </a:fld>
            <a:endParaRPr lang="en-US"/>
          </a:p>
        </p:txBody>
      </p:sp>
    </p:spTree>
    <p:extLst>
      <p:ext uri="{BB962C8B-B14F-4D97-AF65-F5344CB8AC3E}">
        <p14:creationId xmlns:p14="http://schemas.microsoft.com/office/powerpoint/2010/main" val="492504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picture that she wanted to emphasize and us to be  known by. </a:t>
            </a:r>
            <a:r>
              <a:rPr lang="en-US" dirty="0" smtClean="0"/>
              <a:t>But </a:t>
            </a:r>
            <a:r>
              <a:rPr lang="en-US" dirty="0" smtClean="0"/>
              <a:t>what about Romans 10:4?</a:t>
            </a:r>
            <a:r>
              <a:rPr lang="en-US" baseline="0" dirty="0" smtClean="0"/>
              <a:t> If the law is still good in God’s hood, what did Paul mean when he said it ended?</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42</a:t>
            </a:fld>
            <a:endParaRPr lang="en-US"/>
          </a:p>
        </p:txBody>
      </p:sp>
    </p:spTree>
    <p:extLst>
      <p:ext uri="{BB962C8B-B14F-4D97-AF65-F5344CB8AC3E}">
        <p14:creationId xmlns:p14="http://schemas.microsoft.com/office/powerpoint/2010/main" val="492504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43</a:t>
            </a:fld>
            <a:endParaRPr lang="en-US"/>
          </a:p>
        </p:txBody>
      </p:sp>
    </p:spTree>
    <p:extLst>
      <p:ext uri="{BB962C8B-B14F-4D97-AF65-F5344CB8AC3E}">
        <p14:creationId xmlns:p14="http://schemas.microsoft.com/office/powerpoint/2010/main" val="3107973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NKJV</a:t>
            </a:r>
            <a:r>
              <a:rPr lang="en-US" baseline="0" dirty="0" smtClean="0"/>
              <a:t> says it this way…</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44</a:t>
            </a:fld>
            <a:endParaRPr lang="en-US"/>
          </a:p>
        </p:txBody>
      </p:sp>
    </p:spTree>
    <p:extLst>
      <p:ext uri="{BB962C8B-B14F-4D97-AF65-F5344CB8AC3E}">
        <p14:creationId xmlns:p14="http://schemas.microsoft.com/office/powerpoint/2010/main" val="1088691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 he saying that the </a:t>
            </a:r>
            <a:r>
              <a:rPr lang="en-US" dirty="0" smtClean="0"/>
              <a:t>loving law </a:t>
            </a:r>
            <a:r>
              <a:rPr lang="en-US" dirty="0" smtClean="0"/>
              <a:t>God gave to Moses at Sinai, and God’s expectations of obedience, were terminated by Christ? No, because Paul’s use of the word ‘law’ refers to the Torah or entire Old Testament Scripture and the term ‘end’ can mean ‘purpose’, ‘goal’, or ‘ultimate meaning’ not ‘end’ or ‘termination.” This is the position held by most interpreters from the early church through the Protestant Reformation.</a:t>
            </a:r>
            <a:r>
              <a:rPr lang="en-US" baseline="0" dirty="0" smtClean="0"/>
              <a:t> Jesus fills everything full and personifies the law. </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45</a:t>
            </a:fld>
            <a:endParaRPr lang="en-US"/>
          </a:p>
        </p:txBody>
      </p:sp>
    </p:spTree>
    <p:extLst>
      <p:ext uri="{BB962C8B-B14F-4D97-AF65-F5344CB8AC3E}">
        <p14:creationId xmlns:p14="http://schemas.microsoft.com/office/powerpoint/2010/main" val="707062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smtClean="0"/>
              <a:t>entire Old Testament </a:t>
            </a:r>
            <a:r>
              <a:rPr lang="en-US" baseline="0" dirty="0" smtClean="0"/>
              <a:t>including the law pointed people to Jesus the lawgiver (James 4:12). And </a:t>
            </a:r>
            <a:r>
              <a:rPr lang="en-US" baseline="0" dirty="0" smtClean="0"/>
              <a:t>Jesus overshadows everything including the law. Which is simply the way it should be. But that same Jesus wouldn’t have told His disciples to teach everyone to obey it </a:t>
            </a:r>
            <a:r>
              <a:rPr lang="en-US" baseline="0" dirty="0" smtClean="0"/>
              <a:t>(Matthew 28:19-20) if </a:t>
            </a:r>
            <a:r>
              <a:rPr lang="en-US" baseline="0" dirty="0" smtClean="0"/>
              <a:t>He was trying to end it</a:t>
            </a:r>
            <a:r>
              <a:rPr lang="en-US" baseline="0" dirty="0" smtClean="0"/>
              <a:t>. So let’s use the law correctly. </a:t>
            </a:r>
            <a:endParaRPr lang="en-US" dirty="0" smtClean="0"/>
          </a:p>
          <a:p>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46</a:t>
            </a:fld>
            <a:endParaRPr lang="en-US"/>
          </a:p>
        </p:txBody>
      </p:sp>
    </p:spTree>
    <p:extLst>
      <p:ext uri="{BB962C8B-B14F-4D97-AF65-F5344CB8AC3E}">
        <p14:creationId xmlns:p14="http://schemas.microsoft.com/office/powerpoint/2010/main" val="70706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you learn when you read God’s word, is that the people in it love God’s laws. All of them. Apparently even the </a:t>
            </a:r>
            <a:r>
              <a:rPr lang="en-US" dirty="0" smtClean="0"/>
              <a:t>one about </a:t>
            </a:r>
            <a:r>
              <a:rPr lang="en-US" dirty="0" smtClean="0"/>
              <a:t>putting you </a:t>
            </a:r>
            <a:r>
              <a:rPr lang="en-US" dirty="0" smtClean="0"/>
              <a:t>to death </a:t>
            </a:r>
            <a:r>
              <a:rPr lang="en-US" dirty="0" smtClean="0"/>
              <a:t>if </a:t>
            </a:r>
            <a:r>
              <a:rPr lang="en-US" dirty="0" smtClean="0"/>
              <a:t>you curse your parents (Leviticus 20:9). </a:t>
            </a:r>
            <a:r>
              <a:rPr lang="en-US" dirty="0" smtClean="0"/>
              <a:t>Though I don’t recall any story or verse saying that actually took place. That’s why Isaiah basically says, “everything is awesome” about the Old Testament. Isaiah 8:20 says…</a:t>
            </a:r>
          </a:p>
        </p:txBody>
      </p:sp>
      <p:sp>
        <p:nvSpPr>
          <p:cNvPr id="4" name="Slide Number Placeholder 3"/>
          <p:cNvSpPr>
            <a:spLocks noGrp="1"/>
          </p:cNvSpPr>
          <p:nvPr>
            <p:ph type="sldNum" sz="quarter" idx="10"/>
          </p:nvPr>
        </p:nvSpPr>
        <p:spPr/>
        <p:txBody>
          <a:bodyPr/>
          <a:lstStyle/>
          <a:p>
            <a:fld id="{BC3F470B-8656-D84F-A35D-EF95EC491547}" type="slidenum">
              <a:rPr lang="en-US" smtClean="0"/>
              <a:t>4</a:t>
            </a:fld>
            <a:endParaRPr lang="en-US"/>
          </a:p>
        </p:txBody>
      </p:sp>
    </p:spTree>
    <p:extLst>
      <p:ext uri="{BB962C8B-B14F-4D97-AF65-F5344CB8AC3E}">
        <p14:creationId xmlns:p14="http://schemas.microsoft.com/office/powerpoint/2010/main" val="1534878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should we do about it? Praise God for it! All of it. Because it’s all good. If that is not your perceptions of God’s laws and commandments, then you need to unlearn your understanding of them and humble </a:t>
            </a:r>
            <a:r>
              <a:rPr lang="en-US" baseline="0" dirty="0" smtClean="0"/>
              <a:t>yourself because </a:t>
            </a:r>
            <a:r>
              <a:rPr lang="en-US" baseline="0" dirty="0" smtClean="0"/>
              <a:t>this isn’t about stupid stuff like sidewalks and lights out, this is about important things God carved with his own finger. Twice! You really think He wanted us to forget them? Or use them incorrectly? I don’t think so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47</a:t>
            </a:fld>
            <a:endParaRPr lang="en-US"/>
          </a:p>
        </p:txBody>
      </p:sp>
    </p:spTree>
    <p:extLst>
      <p:ext uri="{BB962C8B-B14F-4D97-AF65-F5344CB8AC3E}">
        <p14:creationId xmlns:p14="http://schemas.microsoft.com/office/powerpoint/2010/main" val="1534878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think we’re probably </a:t>
            </a:r>
            <a:r>
              <a:rPr lang="en-US" baseline="0" dirty="0" err="1" smtClean="0"/>
              <a:t>gonna</a:t>
            </a:r>
            <a:r>
              <a:rPr lang="en-US" baseline="0" dirty="0" smtClean="0"/>
              <a:t> be partying with all God’s awesome people that love Jesus throughout eternity. Why? Because the laws of God are an eternal transcript of the character of God. Check this out.</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48</a:t>
            </a:fld>
            <a:endParaRPr lang="en-US"/>
          </a:p>
        </p:txBody>
      </p:sp>
    </p:spTree>
    <p:extLst>
      <p:ext uri="{BB962C8B-B14F-4D97-AF65-F5344CB8AC3E}">
        <p14:creationId xmlns:p14="http://schemas.microsoft.com/office/powerpoint/2010/main" val="1534878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pPr lvl="0"/>
            <a:endParaRPr/>
          </a:p>
        </p:txBody>
      </p:sp>
      <p:sp>
        <p:nvSpPr>
          <p:cNvPr id="105" name="Shape 105"/>
          <p:cNvSpPr>
            <a:spLocks noGrp="1"/>
          </p:cNvSpPr>
          <p:nvPr>
            <p:ph type="body" sz="quarter" idx="1"/>
          </p:nvPr>
        </p:nvSpPr>
        <p:spPr>
          <a:prstGeom prst="rect">
            <a:avLst/>
          </a:prstGeom>
        </p:spPr>
        <p:txBody>
          <a:bodyPr/>
          <a:lstStyle/>
          <a:p>
            <a:pPr lvl="0">
              <a:defRPr sz="1800"/>
            </a:pPr>
            <a:r>
              <a:rPr lang="en-US" sz="1200" baseline="0" dirty="0" smtClean="0"/>
              <a:t>The same </a:t>
            </a:r>
            <a:r>
              <a:rPr lang="en-US" sz="1200" baseline="0" dirty="0" smtClean="0"/>
              <a:t>characteristics that describe God describe His law. </a:t>
            </a:r>
            <a:r>
              <a:rPr lang="en-US" sz="1200" baseline="0" dirty="0" smtClean="0"/>
              <a:t>Isn’t </a:t>
            </a:r>
            <a:r>
              <a:rPr lang="en-US" sz="1200" baseline="0" dirty="0" smtClean="0"/>
              <a:t>God good? So is His law. Isn’t God Holy? So is law. In the future, won’t God still be perfect? So will His law. And it goes on and on and on with pure, just, true, spiritual, righteous, faithful, loving, unchangeable, and yes, eternal</a:t>
            </a:r>
            <a:r>
              <a:rPr lang="en-US" sz="1200" baseline="0" dirty="0" smtClean="0"/>
              <a:t>. Genesis 21:33 says…</a:t>
            </a:r>
            <a:endParaRPr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Psalm</a:t>
            </a:r>
            <a:r>
              <a:rPr lang="en-US" baseline="0" dirty="0" smtClean="0"/>
              <a:t> 111:7-8 confirms…</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50</a:t>
            </a:fld>
            <a:endParaRPr lang="en-US"/>
          </a:p>
        </p:txBody>
      </p:sp>
    </p:spTree>
    <p:extLst>
      <p:ext uri="{BB962C8B-B14F-4D97-AF65-F5344CB8AC3E}">
        <p14:creationId xmlns:p14="http://schemas.microsoft.com/office/powerpoint/2010/main" val="1658502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knew this long before God</a:t>
            </a:r>
            <a:r>
              <a:rPr lang="en-US" baseline="0" dirty="0" smtClean="0"/>
              <a:t> wrote them down the first time!</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51</a:t>
            </a:fld>
            <a:endParaRPr lang="en-US"/>
          </a:p>
        </p:txBody>
      </p:sp>
    </p:spTree>
    <p:extLst>
      <p:ext uri="{BB962C8B-B14F-4D97-AF65-F5344CB8AC3E}">
        <p14:creationId xmlns:p14="http://schemas.microsoft.com/office/powerpoint/2010/main" val="2281074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did Joseph when Potiphar’s wife tempted him</a:t>
            </a:r>
            <a:r>
              <a:rPr lang="en-US" baseline="0" dirty="0" smtClean="0"/>
              <a:t> with adultery in Genesis 39:9 even though God hadn’t carved the 7</a:t>
            </a:r>
            <a:r>
              <a:rPr lang="en-US" baseline="30000" dirty="0" smtClean="0"/>
              <a:t>th</a:t>
            </a:r>
            <a:r>
              <a:rPr lang="en-US" baseline="0" dirty="0" smtClean="0"/>
              <a:t> commandment in stone yet.</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52</a:t>
            </a:fld>
            <a:endParaRPr lang="en-US"/>
          </a:p>
        </p:txBody>
      </p:sp>
    </p:spTree>
    <p:extLst>
      <p:ext uri="{BB962C8B-B14F-4D97-AF65-F5344CB8AC3E}">
        <p14:creationId xmlns:p14="http://schemas.microsoft.com/office/powerpoint/2010/main" val="2318292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Psalmist said…</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53</a:t>
            </a:fld>
            <a:endParaRPr lang="en-US"/>
          </a:p>
        </p:txBody>
      </p:sp>
    </p:spTree>
    <p:extLst>
      <p:ext uri="{BB962C8B-B14F-4D97-AF65-F5344CB8AC3E}">
        <p14:creationId xmlns:p14="http://schemas.microsoft.com/office/powerpoint/2010/main" val="34595827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prstGeom prst="rect">
            <a:avLst/>
          </a:prstGeom>
        </p:spPr>
        <p:txBody>
          <a:bodyPr/>
          <a:lstStyle/>
          <a:p>
            <a:pPr lvl="0"/>
            <a:endParaRPr/>
          </a:p>
        </p:txBody>
      </p:sp>
      <p:sp>
        <p:nvSpPr>
          <p:cNvPr id="323" name="Shape 323"/>
          <p:cNvSpPr>
            <a:spLocks noGrp="1"/>
          </p:cNvSpPr>
          <p:nvPr>
            <p:ph type="body" sz="quarter" idx="1"/>
          </p:nvPr>
        </p:nvSpPr>
        <p:spPr>
          <a:prstGeom prst="rect">
            <a:avLst/>
          </a:prstGeom>
        </p:spPr>
        <p:txBody>
          <a:bodyPr/>
          <a:lstStyle/>
          <a:p>
            <a:pPr lvl="0">
              <a:defRPr sz="1800"/>
            </a:pPr>
            <a:r>
              <a:rPr lang="en-US" sz="1200" dirty="0" smtClean="0"/>
              <a:t>Your word is lamp</a:t>
            </a:r>
            <a:r>
              <a:rPr lang="en-US" sz="1200" baseline="0" dirty="0" smtClean="0"/>
              <a:t> to my feet and a light to my path. Our Adventist pioneers stumbled upon this next verse in Revelation 11 and it encouraged them greatly to see that in the sanctuary in heaven at the end of the end of time the ark of His covenant was there. Because previously God had said in Exodus 25:16, “When the Ark is finished, place inside it the stone tablets inscribed with the terms of the covenant, which I will give to you.”</a:t>
            </a:r>
            <a:endParaRPr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these two</a:t>
            </a:r>
            <a:r>
              <a:rPr lang="en-US" baseline="0" dirty="0" smtClean="0"/>
              <a:t> verses in Exodus 25 and Revelation 11, our founders saw eternal significance to the loving laws of God. Jesus said it this way in John 14:15…</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55</a:t>
            </a:fld>
            <a:endParaRPr lang="en-US"/>
          </a:p>
        </p:txBody>
      </p:sp>
    </p:spTree>
    <p:extLst>
      <p:ext uri="{BB962C8B-B14F-4D97-AF65-F5344CB8AC3E}">
        <p14:creationId xmlns:p14="http://schemas.microsoft.com/office/powerpoint/2010/main" val="3317894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pPr lvl="0"/>
            <a:endParaRPr/>
          </a:p>
        </p:txBody>
      </p:sp>
      <p:sp>
        <p:nvSpPr>
          <p:cNvPr id="304" name="Shape 304"/>
          <p:cNvSpPr>
            <a:spLocks noGrp="1"/>
          </p:cNvSpPr>
          <p:nvPr>
            <p:ph type="body" sz="quarter" idx="1"/>
          </p:nvPr>
        </p:nvSpPr>
        <p:spPr>
          <a:prstGeom prst="rect">
            <a:avLst/>
          </a:prstGeom>
        </p:spPr>
        <p:txBody>
          <a:bodyPr/>
          <a:lstStyle/>
          <a:p>
            <a:pPr lvl="0">
              <a:defRPr sz="1800"/>
            </a:pPr>
            <a:r>
              <a:rPr lang="en-US" sz="1200" dirty="0" smtClean="0"/>
              <a:t>And John</a:t>
            </a:r>
            <a:r>
              <a:rPr lang="en-US" sz="1200" baseline="0" dirty="0" smtClean="0"/>
              <a:t> added these important words in 1 John 5:3…</a:t>
            </a: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you memorized the NKJ</a:t>
            </a:r>
            <a:r>
              <a:rPr lang="en-US" baseline="0" dirty="0" smtClean="0"/>
              <a:t> version like I did.</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5</a:t>
            </a:fld>
            <a:endParaRPr lang="en-US"/>
          </a:p>
        </p:txBody>
      </p:sp>
    </p:spTree>
    <p:extLst>
      <p:ext uri="{BB962C8B-B14F-4D97-AF65-F5344CB8AC3E}">
        <p14:creationId xmlns:p14="http://schemas.microsoft.com/office/powerpoint/2010/main" val="3686059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pPr lvl="0"/>
            <a:endParaRPr/>
          </a:p>
        </p:txBody>
      </p:sp>
      <p:sp>
        <p:nvSpPr>
          <p:cNvPr id="304" name="Shape 304"/>
          <p:cNvSpPr>
            <a:spLocks noGrp="1"/>
          </p:cNvSpPr>
          <p:nvPr>
            <p:ph type="body" sz="quarter" idx="1"/>
          </p:nvPr>
        </p:nvSpPr>
        <p:spPr>
          <a:prstGeom prst="rect">
            <a:avLst/>
          </a:prstGeom>
        </p:spPr>
        <p:txBody>
          <a:bodyPr/>
          <a:lstStyle/>
          <a:p>
            <a:pPr lvl="0">
              <a:defRPr sz="1800"/>
            </a:pPr>
            <a:r>
              <a:rPr lang="en-US" sz="1200" dirty="0" smtClean="0"/>
              <a:t>Skip </a:t>
            </a:r>
            <a:r>
              <a:rPr lang="en-US" sz="1200" dirty="0" err="1" smtClean="0"/>
              <a:t>MacCarty</a:t>
            </a:r>
            <a:r>
              <a:rPr lang="en-US" sz="1200" dirty="0" smtClean="0"/>
              <a:t> in his book In Granite or Ingrained? tells the story of a young girl named Melissa who was married to a mean, abusive husband named Edgar who wrote out a long ‘to do’ list for her every day before he went to work. If she hadn’t finished everything to his satisfaction by the time he returned, he would beat her. She lived in fear and misery and needless to say when Edgar died she hardly missed </a:t>
            </a:r>
            <a:r>
              <a:rPr lang="en-US" sz="1200" dirty="0" smtClean="0"/>
              <a:t>him.</a:t>
            </a:r>
            <a:endParaRPr 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pPr lvl="0"/>
            <a:endParaRPr/>
          </a:p>
        </p:txBody>
      </p:sp>
      <p:sp>
        <p:nvSpPr>
          <p:cNvPr id="304" name="Shape 304"/>
          <p:cNvSpPr>
            <a:spLocks noGrp="1"/>
          </p:cNvSpPr>
          <p:nvPr>
            <p:ph type="body" sz="quarter" idx="1"/>
          </p:nvPr>
        </p:nvSpPr>
        <p:spPr>
          <a:prstGeom prst="rect">
            <a:avLst/>
          </a:prstGeom>
        </p:spPr>
        <p:txBody>
          <a:bodyPr/>
          <a:lstStyle/>
          <a:p>
            <a:pPr lvl="0">
              <a:defRPr sz="1800"/>
            </a:pPr>
            <a:r>
              <a:rPr lang="en-US" sz="1200" dirty="0" smtClean="0"/>
              <a:t>A </a:t>
            </a:r>
            <a:r>
              <a:rPr lang="en-US" sz="1200" dirty="0" smtClean="0"/>
              <a:t>few years later, she fell deeply in love with a man named Allen. His loving concern for her made her life totally different. Rather than ordering her to do things, he discussed with her what things needed to be done and they divided their duties around the house. </a:t>
            </a:r>
            <a:endParaRPr 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few years later Melissa came upon one of Edgar’s old lists up in the attic. She felt the rush of adrenaline and a crawling sensation on her skin as she began to read the list. But then, suddenly she realized that everything on that list was something she was still doing regularly. But now, she loved doing it because she loved the man she was doing it for. The law hasn’t changed. But love can transform begrudging subservience into joyful cooperation (pp. 110-111).</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59</a:t>
            </a:fld>
            <a:endParaRPr lang="en-US"/>
          </a:p>
        </p:txBody>
      </p:sp>
    </p:spTree>
    <p:extLst>
      <p:ext uri="{BB962C8B-B14F-4D97-AF65-F5344CB8AC3E}">
        <p14:creationId xmlns:p14="http://schemas.microsoft.com/office/powerpoint/2010/main" val="2246054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Skip </a:t>
            </a:r>
            <a:r>
              <a:rPr lang="en-US" baseline="0" dirty="0" err="1" smtClean="0"/>
              <a:t>MacCarty</a:t>
            </a:r>
            <a:r>
              <a:rPr lang="en-US" baseline="0" dirty="0" smtClean="0"/>
              <a:t> concludes, “It is not the number of commandments involved, nor the nature of the commandments, nor whether they were issued in the Old Testament or the New, that determines whether they engender slavery or freedom…but the heart that has been renewed by the Holy Spirit finds those same laws to be a yoke that is easy—Christ’s own yoke, which He offers to us by grace through faith.” (164)</a:t>
            </a:r>
          </a:p>
        </p:txBody>
      </p:sp>
      <p:sp>
        <p:nvSpPr>
          <p:cNvPr id="4" name="Slide Number Placeholder 3"/>
          <p:cNvSpPr>
            <a:spLocks noGrp="1"/>
          </p:cNvSpPr>
          <p:nvPr>
            <p:ph type="sldNum" sz="quarter" idx="10"/>
          </p:nvPr>
        </p:nvSpPr>
        <p:spPr/>
        <p:txBody>
          <a:bodyPr/>
          <a:lstStyle/>
          <a:p>
            <a:fld id="{BC3F470B-8656-D84F-A35D-EF95EC491547}" type="slidenum">
              <a:rPr lang="en-US" smtClean="0"/>
              <a:t>60</a:t>
            </a:fld>
            <a:endParaRPr lang="en-US"/>
          </a:p>
        </p:txBody>
      </p:sp>
    </p:spTree>
    <p:extLst>
      <p:ext uri="{BB962C8B-B14F-4D97-AF65-F5344CB8AC3E}">
        <p14:creationId xmlns:p14="http://schemas.microsoft.com/office/powerpoint/2010/main" val="2246054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r>
              <a:rPr lang="en-US" baseline="0" dirty="0" smtClean="0"/>
              <a:t>The yoke of Christ is easy because He died for our sins and grants / imputes to us the righteousness of His sinless life—the very righteousness we need as our ‘passport’ to eternal life—as a gift which we can receive by faith. It is also easy because it represents His laws that are an expression of His love for us and which He has promised to write in our hearts” (164). </a:t>
            </a:r>
            <a:r>
              <a:rPr lang="en-US" baseline="0" dirty="0" smtClean="0"/>
              <a:t>Is that the way you look at God’s loving laws?</a:t>
            </a:r>
            <a:endParaRPr lang="en-US" baseline="0" dirty="0" smtClean="0"/>
          </a:p>
        </p:txBody>
      </p:sp>
      <p:sp>
        <p:nvSpPr>
          <p:cNvPr id="4" name="Slide Number Placeholder 3"/>
          <p:cNvSpPr>
            <a:spLocks noGrp="1"/>
          </p:cNvSpPr>
          <p:nvPr>
            <p:ph type="sldNum" sz="quarter" idx="10"/>
          </p:nvPr>
        </p:nvSpPr>
        <p:spPr/>
        <p:txBody>
          <a:bodyPr/>
          <a:lstStyle/>
          <a:p>
            <a:fld id="{BC3F470B-8656-D84F-A35D-EF95EC491547}" type="slidenum">
              <a:rPr lang="en-US" smtClean="0"/>
              <a:t>61</a:t>
            </a:fld>
            <a:endParaRPr lang="en-US"/>
          </a:p>
        </p:txBody>
      </p:sp>
    </p:spTree>
    <p:extLst>
      <p:ext uri="{BB962C8B-B14F-4D97-AF65-F5344CB8AC3E}">
        <p14:creationId xmlns:p14="http://schemas.microsoft.com/office/powerpoint/2010/main" val="2246054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Which picture will we take? I hope it’s the one on the right. Even when we do, I think there will probably always be people who misunderstand the teachings of our church simply because we continue to say both are still important. And since I’m not willing to throw these other loving law Scriptures out, I’m becoming okay with that. But hey, maybe they will too throughout eternity.</a:t>
            </a:r>
            <a:endParaRPr lang="en-US" baseline="0" dirty="0" smtClean="0"/>
          </a:p>
        </p:txBody>
      </p:sp>
      <p:sp>
        <p:nvSpPr>
          <p:cNvPr id="4" name="Slide Number Placeholder 3"/>
          <p:cNvSpPr>
            <a:spLocks noGrp="1"/>
          </p:cNvSpPr>
          <p:nvPr>
            <p:ph type="sldNum" sz="quarter" idx="10"/>
          </p:nvPr>
        </p:nvSpPr>
        <p:spPr/>
        <p:txBody>
          <a:bodyPr/>
          <a:lstStyle/>
          <a:p>
            <a:fld id="{BC3F470B-8656-D84F-A35D-EF95EC491547}" type="slidenum">
              <a:rPr lang="en-US" smtClean="0"/>
              <a:t>62</a:t>
            </a:fld>
            <a:endParaRPr lang="en-US"/>
          </a:p>
        </p:txBody>
      </p:sp>
    </p:spTree>
    <p:extLst>
      <p:ext uri="{BB962C8B-B14F-4D97-AF65-F5344CB8AC3E}">
        <p14:creationId xmlns:p14="http://schemas.microsoft.com/office/powerpoint/2010/main" val="11016608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I’ll be doing Jackie’s grandfather’s funeral in Michigan. But </a:t>
            </a:r>
            <a:r>
              <a:rPr lang="en-US" dirty="0" err="1" smtClean="0"/>
              <a:t>Cavin</a:t>
            </a:r>
            <a:r>
              <a:rPr lang="en-US" dirty="0" smtClean="0"/>
              <a:t> and I have already been</a:t>
            </a:r>
            <a:r>
              <a:rPr lang="en-US" baseline="0" dirty="0" smtClean="0"/>
              <a:t> working on the message entitled </a:t>
            </a:r>
            <a:r>
              <a:rPr lang="en-US" dirty="0" smtClean="0"/>
              <a:t>What the Bible Says About the Sabbath. So I hope you will pray for him and listen to the message we have prepared for him to share</a:t>
            </a:r>
            <a:r>
              <a:rPr lang="en-US" baseline="0" dirty="0" smtClean="0"/>
              <a:t> f</a:t>
            </a:r>
            <a:r>
              <a:rPr lang="en-US" dirty="0" smtClean="0"/>
              <a:t>rom God’s word.</a:t>
            </a:r>
          </a:p>
          <a:p>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63</a:t>
            </a:fld>
            <a:endParaRPr lang="en-US"/>
          </a:p>
        </p:txBody>
      </p:sp>
    </p:spTree>
    <p:extLst>
      <p:ext uri="{BB962C8B-B14F-4D97-AF65-F5344CB8AC3E}">
        <p14:creationId xmlns:p14="http://schemas.microsoft.com/office/powerpoint/2010/main" val="392687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Everybody back then knew that</a:t>
            </a:r>
            <a:r>
              <a:rPr lang="en-US" baseline="0" dirty="0" smtClean="0"/>
              <a:t> the first five books of Moses are Torah or law. So when Isaiah said to the law and testimony, he was really referring to the entire Old Testament. Jesus said the same thing in Luke 24:44…</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6</a:t>
            </a:fld>
            <a:endParaRPr lang="en-US"/>
          </a:p>
        </p:txBody>
      </p:sp>
    </p:spTree>
    <p:extLst>
      <p:ext uri="{BB962C8B-B14F-4D97-AF65-F5344CB8AC3E}">
        <p14:creationId xmlns:p14="http://schemas.microsoft.com/office/powerpoint/2010/main" val="278274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Jesus adds the Psalms,</a:t>
            </a:r>
            <a:r>
              <a:rPr lang="en-US" baseline="0" dirty="0" smtClean="0"/>
              <a:t> which He quoted more than any other Old Testament book, especially on the cross, as the third category of Old Testament writings. What He meant was “everything is awesome.” It’s all good in God’s hood. When you understand law this way, you can’t stop thinking about it. Psalm 1:1-2 says…</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7</a:t>
            </a:fld>
            <a:endParaRPr lang="en-US"/>
          </a:p>
        </p:txBody>
      </p:sp>
    </p:spTree>
    <p:extLst>
      <p:ext uri="{BB962C8B-B14F-4D97-AF65-F5344CB8AC3E}">
        <p14:creationId xmlns:p14="http://schemas.microsoft.com/office/powerpoint/2010/main" val="185786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time I went to Israel, one </a:t>
            </a:r>
            <a:r>
              <a:rPr lang="en-US" dirty="0" smtClean="0"/>
              <a:t>guy I saw on the plane was rocking back and forth delighting</a:t>
            </a:r>
            <a:r>
              <a:rPr lang="en-US" baseline="0" dirty="0" smtClean="0"/>
              <a:t> in the law of the Lord right in the middle of the aisle in the middle of trans-Atlantic flight. He had pieces of the law attached to his head and arms and a prayer shawl around his shoulders. He was literally meditating on it day and night! And since none of us could sleep anyway, we </a:t>
            </a:r>
            <a:r>
              <a:rPr lang="en-US" baseline="0" dirty="0" smtClean="0"/>
              <a:t>were meditating with </a:t>
            </a:r>
            <a:r>
              <a:rPr lang="en-US" baseline="0" dirty="0" smtClean="0"/>
              <a:t>him. </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8</a:t>
            </a:fld>
            <a:endParaRPr lang="en-US"/>
          </a:p>
        </p:txBody>
      </p:sp>
    </p:spTree>
    <p:extLst>
      <p:ext uri="{BB962C8B-B14F-4D97-AF65-F5344CB8AC3E}">
        <p14:creationId xmlns:p14="http://schemas.microsoft.com/office/powerpoint/2010/main" val="134568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arrived in </a:t>
            </a:r>
            <a:r>
              <a:rPr lang="en-US" baseline="0" dirty="0" smtClean="0"/>
              <a:t>Israel, I’ll never forget the </a:t>
            </a:r>
            <a:r>
              <a:rPr lang="en-US" baseline="0" dirty="0" smtClean="0"/>
              <a:t>boisterous </a:t>
            </a:r>
            <a:r>
              <a:rPr lang="en-US" baseline="0" dirty="0" smtClean="0"/>
              <a:t>joyful way the dining room exploded when the sun went down. This was no quiet “day is dying in the west” kind of song they sang. No, this was a “happy birthday to you and you and you and you” kind of song where everyone in the dining room was watching them and they didn’t care! Because Sabbath was finally there. And Sabbath is awesome and good. More about that next week. Listen to how they brag about their laws in Deuteronomy 4:8.</a:t>
            </a:r>
            <a:endParaRPr lang="en-US" dirty="0"/>
          </a:p>
        </p:txBody>
      </p:sp>
      <p:sp>
        <p:nvSpPr>
          <p:cNvPr id="4" name="Slide Number Placeholder 3"/>
          <p:cNvSpPr>
            <a:spLocks noGrp="1"/>
          </p:cNvSpPr>
          <p:nvPr>
            <p:ph type="sldNum" sz="quarter" idx="10"/>
          </p:nvPr>
        </p:nvSpPr>
        <p:spPr/>
        <p:txBody>
          <a:bodyPr/>
          <a:lstStyle/>
          <a:p>
            <a:fld id="{BC3F470B-8656-D84F-A35D-EF95EC491547}" type="slidenum">
              <a:rPr lang="en-US" smtClean="0"/>
              <a:t>9</a:t>
            </a:fld>
            <a:endParaRPr lang="en-US"/>
          </a:p>
        </p:txBody>
      </p:sp>
    </p:spTree>
    <p:extLst>
      <p:ext uri="{BB962C8B-B14F-4D97-AF65-F5344CB8AC3E}">
        <p14:creationId xmlns:p14="http://schemas.microsoft.com/office/powerpoint/2010/main" val="134568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BCBB5-E812-1C42-9A5E-034C32A4B41A}" type="datetimeFigureOut">
              <a:rPr lang="en-US" smtClean="0"/>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375533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BCBB5-E812-1C42-9A5E-034C32A4B41A}" type="datetimeFigureOut">
              <a:rPr lang="en-US" smtClean="0"/>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211138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BCBB5-E812-1C42-9A5E-034C32A4B41A}" type="datetimeFigureOut">
              <a:rPr lang="en-US" smtClean="0"/>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198667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56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p:spPr>
        <p:txBody>
          <a:bodyPr lIns="0" tIns="0" rIns="0" bIns="0" anchor="b"/>
          <a:lstStyle>
            <a:lvl1pPr defTabSz="410751">
              <a:defRPr sz="5600">
                <a:solidFill>
                  <a:srgbClr val="FFFFFF"/>
                </a:solidFill>
                <a:latin typeface="+mn-lt"/>
                <a:ea typeface="+mn-ea"/>
                <a:cs typeface="+mn-cs"/>
                <a:sym typeface="Helvetica Light"/>
              </a:defRPr>
            </a:lvl1pPr>
          </a:lstStyle>
          <a:p>
            <a:pPr lvl="0">
              <a:defRPr sz="1800">
                <a:solidFill>
                  <a:srgbClr val="000000"/>
                </a:solidFill>
              </a:defRPr>
            </a:pPr>
            <a:r>
              <a:rPr sz="5600">
                <a:solidFill>
                  <a:srgbClr val="FFFFFF"/>
                </a:solidFill>
              </a:rPr>
              <a:t>Title Text</a:t>
            </a:r>
          </a:p>
        </p:txBody>
      </p:sp>
      <p:sp>
        <p:nvSpPr>
          <p:cNvPr id="7" name="Shape 7"/>
          <p:cNvSpPr>
            <a:spLocks noGrp="1"/>
          </p:cNvSpPr>
          <p:nvPr>
            <p:ph type="body" idx="1"/>
          </p:nvPr>
        </p:nvSpPr>
        <p:spPr>
          <a:xfrm>
            <a:off x="892969" y="3536156"/>
            <a:ext cx="7358063" cy="794742"/>
          </a:xfrm>
          <a:prstGeom prst="rect">
            <a:avLst/>
          </a:prstGeom>
        </p:spPr>
        <p:txBody>
          <a:bodyPr lIns="0" tIns="0" rIns="0" bIns="0"/>
          <a:lstStyle>
            <a:lvl1pPr defTabSz="410751">
              <a:spcBef>
                <a:spcPts val="0"/>
              </a:spcBef>
              <a:defRPr sz="2200">
                <a:solidFill>
                  <a:srgbClr val="FFFFFF"/>
                </a:solidFill>
                <a:latin typeface="+mn-lt"/>
                <a:ea typeface="+mn-ea"/>
                <a:cs typeface="+mn-cs"/>
                <a:sym typeface="Helvetica Light"/>
              </a:defRPr>
            </a:lvl1pPr>
            <a:lvl2pPr indent="160729" defTabSz="410751">
              <a:spcBef>
                <a:spcPts val="0"/>
              </a:spcBef>
              <a:defRPr sz="2200">
                <a:solidFill>
                  <a:srgbClr val="FFFFFF"/>
                </a:solidFill>
                <a:latin typeface="+mn-lt"/>
                <a:ea typeface="+mn-ea"/>
                <a:cs typeface="+mn-cs"/>
                <a:sym typeface="Helvetica Light"/>
              </a:defRPr>
            </a:lvl2pPr>
            <a:lvl3pPr indent="321457" defTabSz="410751">
              <a:spcBef>
                <a:spcPts val="0"/>
              </a:spcBef>
              <a:defRPr sz="2200">
                <a:solidFill>
                  <a:srgbClr val="FFFFFF"/>
                </a:solidFill>
                <a:latin typeface="+mn-lt"/>
                <a:ea typeface="+mn-ea"/>
                <a:cs typeface="+mn-cs"/>
                <a:sym typeface="Helvetica Light"/>
              </a:defRPr>
            </a:lvl3pPr>
            <a:lvl4pPr indent="482186" defTabSz="410751">
              <a:spcBef>
                <a:spcPts val="0"/>
              </a:spcBef>
              <a:defRPr sz="2200">
                <a:solidFill>
                  <a:srgbClr val="FFFFFF"/>
                </a:solidFill>
                <a:latin typeface="+mn-lt"/>
                <a:ea typeface="+mn-ea"/>
                <a:cs typeface="+mn-cs"/>
                <a:sym typeface="Helvetica Light"/>
              </a:defRPr>
            </a:lvl4pPr>
            <a:lvl5pPr indent="642915" defTabSz="410751">
              <a:spcBef>
                <a:spcPts val="0"/>
              </a:spcBef>
              <a:defRPr sz="2200">
                <a:solidFill>
                  <a:srgbClr val="FFFFFF"/>
                </a:solidFill>
                <a:latin typeface="+mn-lt"/>
                <a:ea typeface="+mn-ea"/>
                <a:cs typeface="+mn-cs"/>
                <a:sym typeface="Helvetica Light"/>
              </a:defRPr>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Tree>
    <p:extLst>
      <p:ext uri="{BB962C8B-B14F-4D97-AF65-F5344CB8AC3E}">
        <p14:creationId xmlns:p14="http://schemas.microsoft.com/office/powerpoint/2010/main" val="148115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BCBB5-E812-1C42-9A5E-034C32A4B41A}" type="datetimeFigureOut">
              <a:rPr lang="en-US" smtClean="0"/>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159252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BCBB5-E812-1C42-9A5E-034C32A4B41A}" type="datetimeFigureOut">
              <a:rPr lang="en-US" smtClean="0"/>
              <a:t>1/17/15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87417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BCBB5-E812-1C42-9A5E-034C32A4B41A}" type="datetimeFigureOut">
              <a:rPr lang="en-US" smtClean="0"/>
              <a:t>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2791353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BCBB5-E812-1C42-9A5E-034C32A4B41A}" type="datetimeFigureOut">
              <a:rPr lang="en-US" smtClean="0"/>
              <a:t>1/17/15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30145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BCBB5-E812-1C42-9A5E-034C32A4B41A}" type="datetimeFigureOut">
              <a:rPr lang="en-US" smtClean="0"/>
              <a:t>1/17/15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12424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BCBB5-E812-1C42-9A5E-034C32A4B41A}" type="datetimeFigureOut">
              <a:rPr lang="en-US" smtClean="0"/>
              <a:t>1/17/15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4207055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BCBB5-E812-1C42-9A5E-034C32A4B41A}" type="datetimeFigureOut">
              <a:rPr lang="en-US" smtClean="0"/>
              <a:t>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369145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BCBB5-E812-1C42-9A5E-034C32A4B41A}" type="datetimeFigureOut">
              <a:rPr lang="en-US" smtClean="0"/>
              <a:t>1/17/15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61330-1E29-3F48-AA11-082AD90AD0D9}" type="slidenum">
              <a:rPr lang="en-US" smtClean="0"/>
              <a:t>‹#›</a:t>
            </a:fld>
            <a:endParaRPr lang="en-US"/>
          </a:p>
        </p:txBody>
      </p:sp>
    </p:spTree>
    <p:extLst>
      <p:ext uri="{BB962C8B-B14F-4D97-AF65-F5344CB8AC3E}">
        <p14:creationId xmlns:p14="http://schemas.microsoft.com/office/powerpoint/2010/main" val="46707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BCBB5-E812-1C42-9A5E-034C32A4B41A}" type="datetimeFigureOut">
              <a:rPr lang="en-US" smtClean="0"/>
              <a:t>1/17/15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61330-1E29-3F48-AA11-082AD90AD0D9}" type="slidenum">
              <a:rPr lang="en-US" smtClean="0"/>
              <a:t>‹#›</a:t>
            </a:fld>
            <a:endParaRPr lang="en-US"/>
          </a:p>
        </p:txBody>
      </p:sp>
    </p:spTree>
    <p:extLst>
      <p:ext uri="{BB962C8B-B14F-4D97-AF65-F5344CB8AC3E}">
        <p14:creationId xmlns:p14="http://schemas.microsoft.com/office/powerpoint/2010/main" val="212892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1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1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1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1.jpeg"/></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p:cNvPicPr>
            <a:picLocks noGrp="1"/>
          </p:cNvPicPr>
          <p:nvPr>
            <p:ph idx="1"/>
          </p:nvPr>
        </p:nvPicPr>
        <p:blipFill>
          <a:blip r:embed="rId3">
            <a:extLst/>
          </a:blip>
          <a:srcRect l="-14485" r="-14485"/>
          <a:stretch>
            <a:fillRect/>
          </a:stretch>
        </p:blipFill>
        <p:spPr>
          <a:xfrm>
            <a:off x="0" y="0"/>
            <a:ext cx="9144000" cy="6497053"/>
          </a:xfrm>
          <a:prstGeom prst="rect">
            <a:avLst/>
          </a:prstGeom>
          <a:ln w="12700">
            <a:miter lim="400000"/>
          </a:ln>
        </p:spPr>
      </p:pic>
      <p:sp>
        <p:nvSpPr>
          <p:cNvPr id="5" name="Shape 49"/>
          <p:cNvSpPr>
            <a:spLocks noGrp="1"/>
          </p:cNvSpPr>
          <p:nvPr>
            <p:ph type="title"/>
          </p:nvPr>
        </p:nvSpPr>
        <p:spPr>
          <a:xfrm>
            <a:off x="0" y="5614736"/>
            <a:ext cx="9144000" cy="1229895"/>
          </a:xfrm>
          <a:prstGeom prst="rect">
            <a:avLst/>
          </a:prstGeom>
        </p:spPr>
        <p:txBody>
          <a:bodyPr>
            <a:normAutofit/>
          </a:bodyPr>
          <a:lstStyle/>
          <a:p>
            <a:pPr defTabSz="610769">
              <a:defRPr sz="1800"/>
            </a:pPr>
            <a:r>
              <a:rPr sz="3600" dirty="0"/>
              <a:t/>
            </a:r>
            <a:br>
              <a:rPr sz="3600" dirty="0"/>
            </a:br>
            <a:r>
              <a:rPr sz="3600" b="1" dirty="0"/>
              <a:t>What the Bible Says About the Law of God </a:t>
            </a:r>
          </a:p>
        </p:txBody>
      </p:sp>
    </p:spTree>
    <p:extLst>
      <p:ext uri="{BB962C8B-B14F-4D97-AF65-F5344CB8AC3E}">
        <p14:creationId xmlns:p14="http://schemas.microsoft.com/office/powerpoint/2010/main" val="269351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Deuteronomy 4:8</a:t>
            </a:r>
            <a:endParaRPr lang="en-US" dirty="0"/>
          </a:p>
        </p:txBody>
      </p:sp>
      <p:sp>
        <p:nvSpPr>
          <p:cNvPr id="3" name="Content Placeholder 2"/>
          <p:cNvSpPr>
            <a:spLocks noGrp="1"/>
          </p:cNvSpPr>
          <p:nvPr>
            <p:ph idx="1"/>
          </p:nvPr>
        </p:nvSpPr>
        <p:spPr/>
        <p:txBody>
          <a:bodyPr/>
          <a:lstStyle/>
          <a:p>
            <a:pPr marL="0" indent="0">
              <a:buNone/>
            </a:pPr>
            <a:r>
              <a:rPr lang="en-US" dirty="0" smtClean="0"/>
              <a:t>8 And what great nation has decrees and regulations as righteous and fair as this body of instructions that I am giving you today?</a:t>
            </a:r>
            <a:endParaRPr lang="en-US" dirty="0"/>
          </a:p>
        </p:txBody>
      </p:sp>
    </p:spTree>
    <p:extLst>
      <p:ext uri="{BB962C8B-B14F-4D97-AF65-F5344CB8AC3E}">
        <p14:creationId xmlns:p14="http://schemas.microsoft.com/office/powerpoint/2010/main" val="173092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13:8-10</a:t>
            </a:r>
            <a:endParaRPr lang="en-US" dirty="0"/>
          </a:p>
        </p:txBody>
      </p:sp>
      <p:sp>
        <p:nvSpPr>
          <p:cNvPr id="3" name="Content Placeholder 2"/>
          <p:cNvSpPr>
            <a:spLocks noGrp="1"/>
          </p:cNvSpPr>
          <p:nvPr>
            <p:ph idx="1"/>
          </p:nvPr>
        </p:nvSpPr>
        <p:spPr/>
        <p:txBody>
          <a:bodyPr/>
          <a:lstStyle/>
          <a:p>
            <a:pPr marL="0" indent="0">
              <a:buNone/>
            </a:pPr>
            <a:r>
              <a:rPr lang="en-US" dirty="0" smtClean="0"/>
              <a:t>8 Owe nothing to anyone—except for your obligation to love one another. If you love your neighbor, you will fulfill the requirements of God's law. 9 For the commandments say, 'You must not commit adultery. You must not murder. You must not steal. You must not covet.'</a:t>
            </a:r>
            <a:endParaRPr lang="en-US" dirty="0"/>
          </a:p>
        </p:txBody>
      </p:sp>
    </p:spTree>
    <p:extLst>
      <p:ext uri="{BB962C8B-B14F-4D97-AF65-F5344CB8AC3E}">
        <p14:creationId xmlns:p14="http://schemas.microsoft.com/office/powerpoint/2010/main" val="290154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13:8-10</a:t>
            </a:r>
            <a:endParaRPr lang="en-US" dirty="0"/>
          </a:p>
        </p:txBody>
      </p:sp>
      <p:sp>
        <p:nvSpPr>
          <p:cNvPr id="3" name="Content Placeholder 2"/>
          <p:cNvSpPr>
            <a:spLocks noGrp="1"/>
          </p:cNvSpPr>
          <p:nvPr>
            <p:ph idx="1"/>
          </p:nvPr>
        </p:nvSpPr>
        <p:spPr/>
        <p:txBody>
          <a:bodyPr/>
          <a:lstStyle/>
          <a:p>
            <a:pPr marL="0" indent="0">
              <a:buNone/>
            </a:pPr>
            <a:r>
              <a:rPr lang="en-US" dirty="0" smtClean="0"/>
              <a:t>8 Owe nothing to anyone—except for your obligation to love one another. If you love your neighbor, you will fulfill the requirements of God's law. 9 For the commandments say, 'You must not commit adultery. You must not murder. You must not steal. You must not covet.'</a:t>
            </a:r>
            <a:endParaRPr lang="en-US" dirty="0"/>
          </a:p>
        </p:txBody>
      </p:sp>
    </p:spTree>
    <p:extLst>
      <p:ext uri="{BB962C8B-B14F-4D97-AF65-F5344CB8AC3E}">
        <p14:creationId xmlns:p14="http://schemas.microsoft.com/office/powerpoint/2010/main" val="411920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13:8-10</a:t>
            </a:r>
            <a:endParaRPr lang="en-US" dirty="0"/>
          </a:p>
        </p:txBody>
      </p:sp>
      <p:sp>
        <p:nvSpPr>
          <p:cNvPr id="3" name="Content Placeholder 2"/>
          <p:cNvSpPr>
            <a:spLocks noGrp="1"/>
          </p:cNvSpPr>
          <p:nvPr>
            <p:ph idx="1"/>
          </p:nvPr>
        </p:nvSpPr>
        <p:spPr/>
        <p:txBody>
          <a:bodyPr/>
          <a:lstStyle/>
          <a:p>
            <a:pPr marL="0" indent="0">
              <a:buNone/>
            </a:pPr>
            <a:r>
              <a:rPr lang="en-US" dirty="0" smtClean="0"/>
              <a:t>8 Owe nothing to anyone—except for your obligation to love one another. If you love your neighbor, you will fulfill the requirements of God's law. 9 For the commandments say, 'You must not commit adultery. You must not murder. You must not steal. You must not covet.'</a:t>
            </a:r>
            <a:endParaRPr lang="en-US" dirty="0"/>
          </a:p>
        </p:txBody>
      </p:sp>
    </p:spTree>
    <p:extLst>
      <p:ext uri="{BB962C8B-B14F-4D97-AF65-F5344CB8AC3E}">
        <p14:creationId xmlns:p14="http://schemas.microsoft.com/office/powerpoint/2010/main" val="426287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13:8-10</a:t>
            </a:r>
            <a:endParaRPr lang="en-US" dirty="0"/>
          </a:p>
        </p:txBody>
      </p:sp>
      <p:sp>
        <p:nvSpPr>
          <p:cNvPr id="3" name="Content Placeholder 2"/>
          <p:cNvSpPr>
            <a:spLocks noGrp="1"/>
          </p:cNvSpPr>
          <p:nvPr>
            <p:ph idx="1"/>
          </p:nvPr>
        </p:nvSpPr>
        <p:spPr/>
        <p:txBody>
          <a:bodyPr/>
          <a:lstStyle/>
          <a:p>
            <a:pPr marL="0" indent="0">
              <a:buNone/>
            </a:pPr>
            <a:r>
              <a:rPr lang="en-US" dirty="0" smtClean="0"/>
              <a:t>8 Owe nothing to anyone—except for your obligation to love one another. If you love your neighbor, you will fulfill the requirements of God's law. 9 For the commandments say, 'You must not commit adultery. You must not murder. You must not steal. You must not covet.'</a:t>
            </a:r>
            <a:endParaRPr lang="en-US" dirty="0"/>
          </a:p>
        </p:txBody>
      </p:sp>
    </p:spTree>
    <p:extLst>
      <p:ext uri="{BB962C8B-B14F-4D97-AF65-F5344CB8AC3E}">
        <p14:creationId xmlns:p14="http://schemas.microsoft.com/office/powerpoint/2010/main" val="426287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13:8-10</a:t>
            </a:r>
            <a:endParaRPr lang="en-US" dirty="0"/>
          </a:p>
        </p:txBody>
      </p:sp>
      <p:sp>
        <p:nvSpPr>
          <p:cNvPr id="3" name="Content Placeholder 2"/>
          <p:cNvSpPr>
            <a:spLocks noGrp="1"/>
          </p:cNvSpPr>
          <p:nvPr>
            <p:ph idx="1"/>
          </p:nvPr>
        </p:nvSpPr>
        <p:spPr/>
        <p:txBody>
          <a:bodyPr/>
          <a:lstStyle/>
          <a:p>
            <a:pPr marL="0" indent="0">
              <a:buNone/>
            </a:pPr>
            <a:r>
              <a:rPr lang="en-US" dirty="0" smtClean="0"/>
              <a:t>8 Owe nothing to anyone—except for your obligation to love one another. If you love your neighbor, you will fulfill the requirements of God's law. 9 For the commandments say, 'You must not commit adultery. You must not murder. You must not steal. You must not covet.'</a:t>
            </a:r>
            <a:endParaRPr lang="en-US" dirty="0"/>
          </a:p>
        </p:txBody>
      </p:sp>
    </p:spTree>
    <p:extLst>
      <p:ext uri="{BB962C8B-B14F-4D97-AF65-F5344CB8AC3E}">
        <p14:creationId xmlns:p14="http://schemas.microsoft.com/office/powerpoint/2010/main" val="160460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7:7</a:t>
            </a:r>
            <a:endParaRPr lang="en-US" dirty="0"/>
          </a:p>
        </p:txBody>
      </p:sp>
      <p:sp>
        <p:nvSpPr>
          <p:cNvPr id="3" name="Content Placeholder 2"/>
          <p:cNvSpPr>
            <a:spLocks noGrp="1"/>
          </p:cNvSpPr>
          <p:nvPr>
            <p:ph idx="1"/>
          </p:nvPr>
        </p:nvSpPr>
        <p:spPr/>
        <p:txBody>
          <a:bodyPr/>
          <a:lstStyle/>
          <a:p>
            <a:pPr marL="0" indent="0">
              <a:buNone/>
            </a:pPr>
            <a:r>
              <a:rPr lang="en-US" dirty="0" smtClean="0"/>
              <a:t>7 Well then, am I suggesting that the law of God is sinful? Of course not! In fact, it was the law that showed me my sin. I would never have known that coveting is wrong if the law had not said, 'You must not covet.'</a:t>
            </a:r>
            <a:endParaRPr lang="en-US" dirty="0"/>
          </a:p>
        </p:txBody>
      </p:sp>
    </p:spTree>
    <p:extLst>
      <p:ext uri="{BB962C8B-B14F-4D97-AF65-F5344CB8AC3E}">
        <p14:creationId xmlns:p14="http://schemas.microsoft.com/office/powerpoint/2010/main" val="19388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40:8</a:t>
            </a:r>
            <a:endParaRPr lang="en-US" dirty="0"/>
          </a:p>
        </p:txBody>
      </p:sp>
      <p:sp>
        <p:nvSpPr>
          <p:cNvPr id="3" name="Content Placeholder 2"/>
          <p:cNvSpPr>
            <a:spLocks noGrp="1"/>
          </p:cNvSpPr>
          <p:nvPr>
            <p:ph idx="1"/>
          </p:nvPr>
        </p:nvSpPr>
        <p:spPr/>
        <p:txBody>
          <a:bodyPr/>
          <a:lstStyle/>
          <a:p>
            <a:pPr marL="0" indent="0">
              <a:buNone/>
            </a:pPr>
            <a:r>
              <a:rPr lang="en-US" dirty="0" smtClean="0"/>
              <a:t>8 I take joy in doing your will, my God, for your instructions are written on my heart.</a:t>
            </a:r>
            <a:endParaRPr lang="en-US" dirty="0"/>
          </a:p>
        </p:txBody>
      </p:sp>
    </p:spTree>
    <p:extLst>
      <p:ext uri="{BB962C8B-B14F-4D97-AF65-F5344CB8AC3E}">
        <p14:creationId xmlns:p14="http://schemas.microsoft.com/office/powerpoint/2010/main" val="173092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Jeremiah 31:33</a:t>
            </a:r>
            <a:endParaRPr lang="en-US" dirty="0"/>
          </a:p>
        </p:txBody>
      </p:sp>
      <p:sp>
        <p:nvSpPr>
          <p:cNvPr id="3" name="Content Placeholder 2"/>
          <p:cNvSpPr>
            <a:spLocks noGrp="1"/>
          </p:cNvSpPr>
          <p:nvPr>
            <p:ph idx="1"/>
          </p:nvPr>
        </p:nvSpPr>
        <p:spPr/>
        <p:txBody>
          <a:bodyPr/>
          <a:lstStyle/>
          <a:p>
            <a:pPr marL="0" indent="0">
              <a:buNone/>
            </a:pPr>
            <a:r>
              <a:rPr lang="en-US" dirty="0" smtClean="0"/>
              <a:t>33 'But this is the new covenant I will make with the people of Israel on that day,' says the LORD. 'I will put my instructions deep within them, and I will write them on their hearts. I will be their God, and they will be my people.'</a:t>
            </a:r>
            <a:endParaRPr lang="en-US" dirty="0"/>
          </a:p>
        </p:txBody>
      </p:sp>
    </p:spTree>
    <p:extLst>
      <p:ext uri="{BB962C8B-B14F-4D97-AF65-F5344CB8AC3E}">
        <p14:creationId xmlns:p14="http://schemas.microsoft.com/office/powerpoint/2010/main" val="173092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Psalm 19:7-10</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7 The instructions of the LORD are perfect, reviving the soul. The decrees of the LORD are trustworthy, making wise the simple. 8 The commandments of the LORD are right, bringing joy to the heart. The commands of the LORD are clear, giving insight for living. </a:t>
            </a:r>
            <a:endParaRPr lang="en-US" dirty="0"/>
          </a:p>
        </p:txBody>
      </p:sp>
    </p:spTree>
    <p:extLst>
      <p:ext uri="{BB962C8B-B14F-4D97-AF65-F5344CB8AC3E}">
        <p14:creationId xmlns:p14="http://schemas.microsoft.com/office/powerpoint/2010/main" val="20284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Sidewalks</a:t>
            </a:r>
            <a:endParaRPr lang="en-US" dirty="0"/>
          </a:p>
        </p:txBody>
      </p:sp>
      <p:pic>
        <p:nvPicPr>
          <p:cNvPr id="4" name="Content Placeholder 3" descr="sidewalks glaa.jpg"/>
          <p:cNvPicPr>
            <a:picLocks noGrp="1" noChangeAspect="1"/>
          </p:cNvPicPr>
          <p:nvPr>
            <p:ph idx="1"/>
          </p:nvPr>
        </p:nvPicPr>
        <p:blipFill>
          <a:blip r:embed="rId3">
            <a:extLst>
              <a:ext uri="{28A0092B-C50C-407E-A947-70E740481C1C}">
                <a14:useLocalDpi xmlns:a14="http://schemas.microsoft.com/office/drawing/2010/main" val="0"/>
              </a:ext>
            </a:extLst>
          </a:blip>
          <a:srcRect l="11911" r="11911"/>
          <a:stretch>
            <a:fillRect/>
          </a:stretch>
        </p:blipFill>
        <p:spPr/>
      </p:pic>
    </p:spTree>
    <p:extLst>
      <p:ext uri="{BB962C8B-B14F-4D97-AF65-F5344CB8AC3E}">
        <p14:creationId xmlns:p14="http://schemas.microsoft.com/office/powerpoint/2010/main" val="693234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19:7-10</a:t>
            </a:r>
            <a:endParaRPr lang="en-US" dirty="0"/>
          </a:p>
        </p:txBody>
      </p:sp>
      <p:sp>
        <p:nvSpPr>
          <p:cNvPr id="3" name="Content Placeholder 2"/>
          <p:cNvSpPr>
            <a:spLocks noGrp="1"/>
          </p:cNvSpPr>
          <p:nvPr>
            <p:ph idx="1"/>
          </p:nvPr>
        </p:nvSpPr>
        <p:spPr/>
        <p:txBody>
          <a:bodyPr/>
          <a:lstStyle/>
          <a:p>
            <a:pPr marL="0" indent="0">
              <a:buNone/>
            </a:pPr>
            <a:r>
              <a:rPr lang="en-US" dirty="0" smtClean="0"/>
              <a:t>9 Reverence for the LORD is pure, lasting forever. The laws of the LORD are true; each one is fair. 10 They are more desirable than gold, even the finest gold. They are sweeter than honey, even honey dripping from the comb.</a:t>
            </a:r>
          </a:p>
          <a:p>
            <a:pPr marL="0" indent="0">
              <a:buNone/>
            </a:pPr>
            <a:endParaRPr lang="en-US" dirty="0"/>
          </a:p>
        </p:txBody>
      </p:sp>
    </p:spTree>
    <p:extLst>
      <p:ext uri="{BB962C8B-B14F-4D97-AF65-F5344CB8AC3E}">
        <p14:creationId xmlns:p14="http://schemas.microsoft.com/office/powerpoint/2010/main" val="399999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Law of the Lord</a:t>
            </a:r>
            <a:br>
              <a:rPr lang="en-US" dirty="0" smtClean="0"/>
            </a:br>
            <a:r>
              <a:rPr lang="en-US" dirty="0" smtClean="0"/>
              <a:t>Psalm 19</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law of the Lord is perfect</a:t>
            </a:r>
          </a:p>
          <a:p>
            <a:pPr marL="0" indent="0">
              <a:buNone/>
            </a:pPr>
            <a:r>
              <a:rPr lang="en-US" dirty="0" smtClean="0"/>
              <a:t>Refreshing my soul</a:t>
            </a:r>
          </a:p>
          <a:p>
            <a:pPr marL="0" indent="0">
              <a:buNone/>
            </a:pPr>
            <a:r>
              <a:rPr lang="en-US" dirty="0" smtClean="0"/>
              <a:t>The word of th</a:t>
            </a:r>
            <a:r>
              <a:rPr lang="en-US" dirty="0" smtClean="0"/>
              <a:t>e Lord is sure</a:t>
            </a:r>
          </a:p>
          <a:p>
            <a:pPr marL="0" indent="0">
              <a:buNone/>
            </a:pPr>
            <a:r>
              <a:rPr lang="en-US" dirty="0" smtClean="0"/>
              <a:t>Revealing His wisdom</a:t>
            </a:r>
          </a:p>
          <a:p>
            <a:pPr marL="0" indent="0">
              <a:buNone/>
            </a:pPr>
            <a:r>
              <a:rPr lang="en-US" dirty="0" smtClean="0"/>
              <a:t>More to be desired are they than gold</a:t>
            </a:r>
          </a:p>
          <a:p>
            <a:pPr marL="0" indent="0">
              <a:buNone/>
            </a:pPr>
            <a:r>
              <a:rPr lang="en-US" dirty="0" smtClean="0"/>
              <a:t>Yea, than much fine gold</a:t>
            </a:r>
          </a:p>
          <a:p>
            <a:pPr marL="0" indent="0">
              <a:buNone/>
            </a:pPr>
            <a:r>
              <a:rPr lang="en-US" dirty="0" smtClean="0"/>
              <a:t>Sweeter also than honey</a:t>
            </a:r>
          </a:p>
          <a:p>
            <a:pPr marL="0" indent="0">
              <a:buNone/>
            </a:pPr>
            <a:r>
              <a:rPr lang="en-US" dirty="0" smtClean="0"/>
              <a:t>And the honeycomb</a:t>
            </a:r>
            <a:endParaRPr lang="en-US" dirty="0"/>
          </a:p>
        </p:txBody>
      </p:sp>
    </p:spTree>
    <p:extLst>
      <p:ext uri="{BB962C8B-B14F-4D97-AF65-F5344CB8AC3E}">
        <p14:creationId xmlns:p14="http://schemas.microsoft.com/office/powerpoint/2010/main" val="187987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Law of the Lord</a:t>
            </a:r>
            <a:br>
              <a:rPr lang="en-US" dirty="0" smtClean="0"/>
            </a:br>
            <a:r>
              <a:rPr lang="en-US" dirty="0" smtClean="0"/>
              <a:t>Psalm 19</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standards of the Lord are right</a:t>
            </a:r>
          </a:p>
          <a:p>
            <a:pPr marL="0" indent="0">
              <a:buNone/>
            </a:pPr>
            <a:r>
              <a:rPr lang="en-US" dirty="0" smtClean="0"/>
              <a:t>Bestowing great joy</a:t>
            </a:r>
          </a:p>
          <a:p>
            <a:pPr marL="0" indent="0">
              <a:buNone/>
            </a:pPr>
            <a:r>
              <a:rPr lang="en-US" dirty="0" smtClean="0"/>
              <a:t>The command of the Lord is  pure</a:t>
            </a:r>
          </a:p>
          <a:p>
            <a:pPr marL="0" indent="0">
              <a:buNone/>
            </a:pPr>
            <a:r>
              <a:rPr lang="en-US" dirty="0" smtClean="0"/>
              <a:t>Directing my way</a:t>
            </a:r>
          </a:p>
          <a:p>
            <a:pPr marL="0" indent="0">
              <a:buNone/>
            </a:pPr>
            <a:r>
              <a:rPr lang="en-US" dirty="0" smtClean="0"/>
              <a:t>More to be desired are they than gold</a:t>
            </a:r>
          </a:p>
          <a:p>
            <a:pPr marL="0" indent="0">
              <a:buNone/>
            </a:pPr>
            <a:r>
              <a:rPr lang="en-US" dirty="0" smtClean="0"/>
              <a:t>Yea, than much fine gold</a:t>
            </a:r>
          </a:p>
          <a:p>
            <a:pPr marL="0" indent="0">
              <a:buNone/>
            </a:pPr>
            <a:r>
              <a:rPr lang="en-US" dirty="0" smtClean="0"/>
              <a:t>Sweeter also than honey</a:t>
            </a:r>
          </a:p>
          <a:p>
            <a:pPr marL="0" indent="0">
              <a:buNone/>
            </a:pPr>
            <a:r>
              <a:rPr lang="en-US" dirty="0" smtClean="0"/>
              <a:t>And the honeycomb</a:t>
            </a:r>
            <a:endParaRPr lang="en-US" dirty="0"/>
          </a:p>
        </p:txBody>
      </p:sp>
    </p:spTree>
    <p:extLst>
      <p:ext uri="{BB962C8B-B14F-4D97-AF65-F5344CB8AC3E}">
        <p14:creationId xmlns:p14="http://schemas.microsoft.com/office/powerpoint/2010/main" val="86395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Law of the Lord</a:t>
            </a:r>
            <a:br>
              <a:rPr lang="en-US" dirty="0" smtClean="0"/>
            </a:br>
            <a:r>
              <a:rPr lang="en-US" dirty="0" smtClean="0"/>
              <a:t>Psalm 19</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May the words that I speak aloud</a:t>
            </a:r>
          </a:p>
          <a:p>
            <a:pPr marL="0" indent="0">
              <a:buNone/>
            </a:pPr>
            <a:r>
              <a:rPr lang="en-US" dirty="0" smtClean="0"/>
              <a:t>And my mind’s secret whisperings</a:t>
            </a:r>
          </a:p>
          <a:p>
            <a:pPr marL="0" indent="0">
              <a:buNone/>
            </a:pPr>
            <a:r>
              <a:rPr lang="en-US" dirty="0" smtClean="0"/>
              <a:t>Be according to your will, O Lord</a:t>
            </a:r>
          </a:p>
          <a:p>
            <a:pPr marL="0" indent="0">
              <a:buNone/>
            </a:pPr>
            <a:r>
              <a:rPr lang="en-US" dirty="0" smtClean="0"/>
              <a:t>My Rock and my Redeemer</a:t>
            </a:r>
          </a:p>
          <a:p>
            <a:pPr marL="0" indent="0">
              <a:buNone/>
            </a:pPr>
            <a:r>
              <a:rPr lang="en-US" dirty="0" smtClean="0"/>
              <a:t>More to be desired are they than gold</a:t>
            </a:r>
          </a:p>
          <a:p>
            <a:pPr marL="0" indent="0">
              <a:buNone/>
            </a:pPr>
            <a:r>
              <a:rPr lang="en-US" dirty="0" smtClean="0"/>
              <a:t>Yea, than much fine gold</a:t>
            </a:r>
          </a:p>
          <a:p>
            <a:pPr marL="0" indent="0">
              <a:buNone/>
            </a:pPr>
            <a:r>
              <a:rPr lang="en-US" dirty="0" smtClean="0"/>
              <a:t>Sweeter also than honey</a:t>
            </a:r>
          </a:p>
          <a:p>
            <a:pPr marL="0" indent="0">
              <a:buNone/>
            </a:pPr>
            <a:r>
              <a:rPr lang="en-US" dirty="0" smtClean="0"/>
              <a:t>And the honeycomb</a:t>
            </a:r>
            <a:endParaRPr lang="en-US" dirty="0"/>
          </a:p>
        </p:txBody>
      </p:sp>
    </p:spTree>
    <p:extLst>
      <p:ext uri="{BB962C8B-B14F-4D97-AF65-F5344CB8AC3E}">
        <p14:creationId xmlns:p14="http://schemas.microsoft.com/office/powerpoint/2010/main" val="86395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png"/>
          <p:cNvPicPr>
            <a:picLocks noGrp="1"/>
          </p:cNvPicPr>
          <p:nvPr>
            <p:ph sz="half" idx="1"/>
          </p:nvPr>
        </p:nvPicPr>
        <p:blipFill>
          <a:blip r:embed="rId3">
            <a:extLst/>
          </a:blip>
          <a:srcRect l="12985" r="12985"/>
          <a:stretch>
            <a:fillRect/>
          </a:stretch>
        </p:blipFill>
        <p:spPr>
          <a:xfrm>
            <a:off x="457200" y="406768"/>
            <a:ext cx="3443031" cy="5719396"/>
          </a:xfrm>
          <a:prstGeom prst="rect">
            <a:avLst/>
          </a:prstGeom>
          <a:ln w="12700">
            <a:miter lim="400000"/>
          </a:ln>
        </p:spPr>
      </p:pic>
      <p:sp>
        <p:nvSpPr>
          <p:cNvPr id="2" name="Content Placeholder 1"/>
          <p:cNvSpPr>
            <a:spLocks noGrp="1"/>
          </p:cNvSpPr>
          <p:nvPr>
            <p:ph sz="half" idx="2"/>
          </p:nvPr>
        </p:nvSpPr>
        <p:spPr>
          <a:xfrm>
            <a:off x="4073318" y="406768"/>
            <a:ext cx="4613482" cy="5990039"/>
          </a:xfrm>
        </p:spPr>
        <p:txBody>
          <a:bodyPr>
            <a:normAutofit fontScale="92500" lnSpcReduction="20000"/>
          </a:bodyPr>
          <a:lstStyle/>
          <a:p>
            <a:pPr marL="514350" indent="-514350">
              <a:buFont typeface="+mj-lt"/>
              <a:buAutoNum type="arabicPeriod"/>
            </a:pPr>
            <a:r>
              <a:rPr lang="en-US" b="1" dirty="0" smtClean="0"/>
              <a:t>It’s all good </a:t>
            </a:r>
            <a:r>
              <a:rPr lang="en-US" dirty="0" smtClean="0"/>
              <a:t>(Isaiah 8:20; Luke 24:44; Psalm 1:1-2; Deuteronomy 4:8;  Romans 13:8-10; Romans 7:7; Psalm 40:8; Jeremiah 31:33; Psalm 19:7-10)</a:t>
            </a:r>
          </a:p>
          <a:p>
            <a:pPr marL="514350" indent="-514350">
              <a:buFont typeface="+mj-lt"/>
              <a:buAutoNum type="arabicPeriod"/>
            </a:pPr>
            <a:r>
              <a:rPr lang="en-US" b="1" dirty="0" smtClean="0"/>
              <a:t>Used correctly </a:t>
            </a:r>
            <a:r>
              <a:rPr lang="en-US" dirty="0" smtClean="0"/>
              <a:t>(1 Timothy 1:8; Romans 3:20; James 1:22-25; Matthew 5:17-20; Galatians 3:24; Romans 3:31; Romans 7:12,14; Romans 10:4)</a:t>
            </a:r>
          </a:p>
          <a:p>
            <a:pPr marL="514350" indent="-514350">
              <a:buFont typeface="+mj-lt"/>
              <a:buAutoNum type="arabicPeriod"/>
            </a:pPr>
            <a:r>
              <a:rPr lang="en-US" b="1" dirty="0" smtClean="0"/>
              <a:t>Throughout eternity </a:t>
            </a:r>
            <a:r>
              <a:rPr lang="en-US" dirty="0" smtClean="0"/>
              <a:t>(Genesis 21:33; Psalm 111:7-8; Genesis 26:5; Genesis 39:9; Psalm 119:105; Revelation 11:</a:t>
            </a:r>
            <a:r>
              <a:rPr lang="en-US" dirty="0" smtClean="0"/>
              <a:t>19</a:t>
            </a:r>
            <a:r>
              <a:rPr lang="en-US" dirty="0" smtClean="0"/>
              <a:t>; John 14:15; 1 John 5:3)</a:t>
            </a:r>
            <a:endParaRPr lang="en-US" dirty="0"/>
          </a:p>
        </p:txBody>
      </p:sp>
    </p:spTree>
    <p:extLst>
      <p:ext uri="{BB962C8B-B14F-4D97-AF65-F5344CB8AC3E}">
        <p14:creationId xmlns:p14="http://schemas.microsoft.com/office/powerpoint/2010/main" val="405511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Timothy 1:8</a:t>
            </a:r>
            <a:endParaRPr lang="en-US" dirty="0"/>
          </a:p>
        </p:txBody>
      </p:sp>
      <p:sp>
        <p:nvSpPr>
          <p:cNvPr id="3" name="Content Placeholder 2"/>
          <p:cNvSpPr>
            <a:spLocks noGrp="1"/>
          </p:cNvSpPr>
          <p:nvPr>
            <p:ph idx="1"/>
          </p:nvPr>
        </p:nvSpPr>
        <p:spPr/>
        <p:txBody>
          <a:bodyPr/>
          <a:lstStyle/>
          <a:p>
            <a:pPr marL="0" indent="0">
              <a:buNone/>
            </a:pPr>
            <a:r>
              <a:rPr lang="en-US" dirty="0" smtClean="0"/>
              <a:t>8 We know that the law is good when used correctly.</a:t>
            </a:r>
            <a:endParaRPr lang="en-US" dirty="0"/>
          </a:p>
        </p:txBody>
      </p:sp>
    </p:spTree>
    <p:extLst>
      <p:ext uri="{BB962C8B-B14F-4D97-AF65-F5344CB8AC3E}">
        <p14:creationId xmlns:p14="http://schemas.microsoft.com/office/powerpoint/2010/main" val="173092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3:20</a:t>
            </a:r>
            <a:endParaRPr lang="en-US" dirty="0"/>
          </a:p>
        </p:txBody>
      </p:sp>
      <p:sp>
        <p:nvSpPr>
          <p:cNvPr id="3" name="Content Placeholder 2"/>
          <p:cNvSpPr>
            <a:spLocks noGrp="1"/>
          </p:cNvSpPr>
          <p:nvPr>
            <p:ph idx="1"/>
          </p:nvPr>
        </p:nvSpPr>
        <p:spPr/>
        <p:txBody>
          <a:bodyPr/>
          <a:lstStyle/>
          <a:p>
            <a:pPr marL="0" indent="0">
              <a:buNone/>
            </a:pPr>
            <a:r>
              <a:rPr lang="en-US" dirty="0" smtClean="0"/>
              <a:t>20 For no one can ever be made right with God by doing what the law commands. The law simply shows us how sinful we are.</a:t>
            </a:r>
            <a:endParaRPr lang="en-US" dirty="0"/>
          </a:p>
        </p:txBody>
      </p:sp>
    </p:spTree>
    <p:extLst>
      <p:ext uri="{BB962C8B-B14F-4D97-AF65-F5344CB8AC3E}">
        <p14:creationId xmlns:p14="http://schemas.microsoft.com/office/powerpoint/2010/main" val="173092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3:20</a:t>
            </a:r>
            <a:endParaRPr lang="en-US" dirty="0"/>
          </a:p>
        </p:txBody>
      </p:sp>
      <p:sp>
        <p:nvSpPr>
          <p:cNvPr id="3" name="Content Placeholder 2"/>
          <p:cNvSpPr>
            <a:spLocks noGrp="1"/>
          </p:cNvSpPr>
          <p:nvPr>
            <p:ph idx="1"/>
          </p:nvPr>
        </p:nvSpPr>
        <p:spPr/>
        <p:txBody>
          <a:bodyPr/>
          <a:lstStyle/>
          <a:p>
            <a:pPr marL="0" indent="0">
              <a:buNone/>
            </a:pPr>
            <a:r>
              <a:rPr lang="en-US" dirty="0" smtClean="0"/>
              <a:t>20 For no one can ever be made right with God by doing what the law commands. The law simply shows us how sinful we are.</a:t>
            </a:r>
            <a:endParaRPr lang="en-US" dirty="0"/>
          </a:p>
        </p:txBody>
      </p:sp>
    </p:spTree>
    <p:extLst>
      <p:ext uri="{BB962C8B-B14F-4D97-AF65-F5344CB8AC3E}">
        <p14:creationId xmlns:p14="http://schemas.microsoft.com/office/powerpoint/2010/main" val="1911737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1:22-25</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22 But don't just listen to God's word. You must do what it says. Otherwise, you are only fooling yourselves. 23 For if you listen to the word and don't obey, it is like glancing at your face in a mirror. </a:t>
            </a:r>
            <a:endParaRPr lang="en-US" dirty="0"/>
          </a:p>
        </p:txBody>
      </p:sp>
    </p:spTree>
    <p:extLst>
      <p:ext uri="{BB962C8B-B14F-4D97-AF65-F5344CB8AC3E}">
        <p14:creationId xmlns:p14="http://schemas.microsoft.com/office/powerpoint/2010/main" val="223049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1:22-25</a:t>
            </a:r>
            <a:endParaRPr lang="en-US" dirty="0"/>
          </a:p>
        </p:txBody>
      </p:sp>
      <p:sp>
        <p:nvSpPr>
          <p:cNvPr id="3" name="Content Placeholder 2"/>
          <p:cNvSpPr>
            <a:spLocks noGrp="1"/>
          </p:cNvSpPr>
          <p:nvPr>
            <p:ph idx="1"/>
          </p:nvPr>
        </p:nvSpPr>
        <p:spPr/>
        <p:txBody>
          <a:bodyPr/>
          <a:lstStyle/>
          <a:p>
            <a:pPr marL="0" indent="0">
              <a:buNone/>
            </a:pPr>
            <a:r>
              <a:rPr lang="en-US" dirty="0" smtClean="0"/>
              <a:t>24 You see yourself, walk away, and forget what you look like. 25 But if you look carefully into the perfect law that sets you free, and if you do what it says and don't forget what you heard, then God will bless you for doing it.</a:t>
            </a:r>
          </a:p>
          <a:p>
            <a:pPr marL="0" indent="0">
              <a:buNone/>
            </a:pPr>
            <a:endParaRPr lang="en-US" dirty="0"/>
          </a:p>
        </p:txBody>
      </p:sp>
    </p:spTree>
    <p:extLst>
      <p:ext uri="{BB962C8B-B14F-4D97-AF65-F5344CB8AC3E}">
        <p14:creationId xmlns:p14="http://schemas.microsoft.com/office/powerpoint/2010/main" val="349881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Lights Out</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57135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1:22-25</a:t>
            </a:r>
            <a:endParaRPr lang="en-US" dirty="0"/>
          </a:p>
        </p:txBody>
      </p:sp>
      <p:sp>
        <p:nvSpPr>
          <p:cNvPr id="3" name="Content Placeholder 2"/>
          <p:cNvSpPr>
            <a:spLocks noGrp="1"/>
          </p:cNvSpPr>
          <p:nvPr>
            <p:ph idx="1"/>
          </p:nvPr>
        </p:nvSpPr>
        <p:spPr/>
        <p:txBody>
          <a:bodyPr/>
          <a:lstStyle/>
          <a:p>
            <a:pPr marL="0" indent="0">
              <a:buNone/>
            </a:pPr>
            <a:r>
              <a:rPr lang="en-US" dirty="0" smtClean="0"/>
              <a:t>24 You see yourself, walk away, and forget what you look like. 25 But if you look carefully into the perfect law that sets you free, and if you do what it says and don't forget what you heard, then God will bless you for doing it.</a:t>
            </a:r>
          </a:p>
          <a:p>
            <a:pPr marL="0" indent="0">
              <a:buNone/>
            </a:pPr>
            <a:endParaRPr lang="en-US" dirty="0"/>
          </a:p>
        </p:txBody>
      </p:sp>
    </p:spTree>
    <p:extLst>
      <p:ext uri="{BB962C8B-B14F-4D97-AF65-F5344CB8AC3E}">
        <p14:creationId xmlns:p14="http://schemas.microsoft.com/office/powerpoint/2010/main" val="348303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5:17-20</a:t>
            </a:r>
            <a:endParaRPr lang="en-US" dirty="0"/>
          </a:p>
        </p:txBody>
      </p:sp>
      <p:sp>
        <p:nvSpPr>
          <p:cNvPr id="3" name="Content Placeholder 2"/>
          <p:cNvSpPr>
            <a:spLocks noGrp="1"/>
          </p:cNvSpPr>
          <p:nvPr>
            <p:ph idx="1"/>
          </p:nvPr>
        </p:nvSpPr>
        <p:spPr/>
        <p:txBody>
          <a:bodyPr/>
          <a:lstStyle/>
          <a:p>
            <a:pPr marL="0" indent="0">
              <a:buNone/>
            </a:pPr>
            <a:r>
              <a:rPr lang="en-US" dirty="0" smtClean="0"/>
              <a:t>17 "Don't misunderstand why I have come. I did not come to abolish the law of Moses or the writings of the prophets. No, I came to accomplish their purpose. 18 I tell you the truth, until heaven and earth disappear, not even the smallest detail of God's law will disappear until its purpose is achieved.</a:t>
            </a:r>
            <a:endParaRPr lang="en-US" dirty="0"/>
          </a:p>
        </p:txBody>
      </p:sp>
    </p:spTree>
    <p:extLst>
      <p:ext uri="{BB962C8B-B14F-4D97-AF65-F5344CB8AC3E}">
        <p14:creationId xmlns:p14="http://schemas.microsoft.com/office/powerpoint/2010/main" val="1321144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5:17-20</a:t>
            </a:r>
            <a:endParaRPr lang="en-US" dirty="0"/>
          </a:p>
        </p:txBody>
      </p:sp>
      <p:sp>
        <p:nvSpPr>
          <p:cNvPr id="3" name="Content Placeholder 2"/>
          <p:cNvSpPr>
            <a:spLocks noGrp="1"/>
          </p:cNvSpPr>
          <p:nvPr>
            <p:ph idx="1"/>
          </p:nvPr>
        </p:nvSpPr>
        <p:spPr/>
        <p:txBody>
          <a:bodyPr/>
          <a:lstStyle/>
          <a:p>
            <a:pPr marL="0" indent="0">
              <a:buNone/>
            </a:pPr>
            <a:r>
              <a:rPr lang="en-US" dirty="0" smtClean="0"/>
              <a:t>17 "Don't misunderstand why I have come. I did not come to abolish the law of Moses or the writings of the prophets. No, I came to accomplish their purpose. 18 I tell you the truth, until heaven and earth disappear, not even the smallest detail of God's law will disappear until its purpose is achieved.</a:t>
            </a:r>
            <a:endParaRPr lang="en-US" dirty="0"/>
          </a:p>
        </p:txBody>
      </p:sp>
    </p:spTree>
    <p:extLst>
      <p:ext uri="{BB962C8B-B14F-4D97-AF65-F5344CB8AC3E}">
        <p14:creationId xmlns:p14="http://schemas.microsoft.com/office/powerpoint/2010/main" val="162915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 3:24</a:t>
            </a:r>
            <a:endParaRPr lang="en-US" dirty="0"/>
          </a:p>
        </p:txBody>
      </p:sp>
      <p:sp>
        <p:nvSpPr>
          <p:cNvPr id="3" name="Content Placeholder 2"/>
          <p:cNvSpPr>
            <a:spLocks noGrp="1"/>
          </p:cNvSpPr>
          <p:nvPr>
            <p:ph idx="1"/>
          </p:nvPr>
        </p:nvSpPr>
        <p:spPr/>
        <p:txBody>
          <a:bodyPr/>
          <a:lstStyle/>
          <a:p>
            <a:pPr marL="0" indent="0">
              <a:buNone/>
            </a:pPr>
            <a:r>
              <a:rPr lang="en-US" dirty="0" smtClean="0"/>
              <a:t>24 Let me put it another way. The law was our guardian until Christ came; it protected us until we could be made right with God through faith. 25 And now that the way of faith has come, we no longer need the law as our guardian.</a:t>
            </a:r>
            <a:endParaRPr lang="en-US" dirty="0"/>
          </a:p>
        </p:txBody>
      </p:sp>
    </p:spTree>
    <p:extLst>
      <p:ext uri="{BB962C8B-B14F-4D97-AF65-F5344CB8AC3E}">
        <p14:creationId xmlns:p14="http://schemas.microsoft.com/office/powerpoint/2010/main" val="173092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latians Carl Cosaert.jpg"/>
          <p:cNvPicPr>
            <a:picLocks noGrp="1" noChangeAspect="1"/>
          </p:cNvPicPr>
          <p:nvPr>
            <p:ph idx="1"/>
          </p:nvPr>
        </p:nvPicPr>
        <p:blipFill>
          <a:blip r:embed="rId3">
            <a:extLst>
              <a:ext uri="{28A0092B-C50C-407E-A947-70E740481C1C}">
                <a14:useLocalDpi xmlns:a14="http://schemas.microsoft.com/office/drawing/2010/main" val="0"/>
              </a:ext>
            </a:extLst>
          </a:blip>
          <a:srcRect l="-86373" r="-86373"/>
          <a:stretch>
            <a:fillRect/>
          </a:stretch>
        </p:blipFill>
        <p:spPr/>
      </p:pic>
    </p:spTree>
    <p:extLst>
      <p:ext uri="{BB962C8B-B14F-4D97-AF65-F5344CB8AC3E}">
        <p14:creationId xmlns:p14="http://schemas.microsoft.com/office/powerpoint/2010/main" val="26437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3:31</a:t>
            </a:r>
            <a:endParaRPr lang="en-US" dirty="0"/>
          </a:p>
        </p:txBody>
      </p:sp>
      <p:sp>
        <p:nvSpPr>
          <p:cNvPr id="3" name="Content Placeholder 2"/>
          <p:cNvSpPr>
            <a:spLocks noGrp="1"/>
          </p:cNvSpPr>
          <p:nvPr>
            <p:ph idx="1"/>
          </p:nvPr>
        </p:nvSpPr>
        <p:spPr/>
        <p:txBody>
          <a:bodyPr/>
          <a:lstStyle/>
          <a:p>
            <a:pPr marL="0" indent="0">
              <a:buNone/>
            </a:pPr>
            <a:r>
              <a:rPr lang="en-US" dirty="0" smtClean="0"/>
              <a:t>31 Well then, if we emphasize faith, does this mean that we can forget about the law? Of course not! In fact, only when we have faith do we truly fulfill the law.</a:t>
            </a:r>
            <a:endParaRPr lang="en-US" dirty="0"/>
          </a:p>
        </p:txBody>
      </p:sp>
    </p:spTree>
    <p:extLst>
      <p:ext uri="{BB962C8B-B14F-4D97-AF65-F5344CB8AC3E}">
        <p14:creationId xmlns:p14="http://schemas.microsoft.com/office/powerpoint/2010/main" val="173092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7:12,14</a:t>
            </a:r>
            <a:endParaRPr lang="en-US" dirty="0"/>
          </a:p>
        </p:txBody>
      </p:sp>
      <p:sp>
        <p:nvSpPr>
          <p:cNvPr id="3" name="Content Placeholder 2"/>
          <p:cNvSpPr>
            <a:spLocks noGrp="1"/>
          </p:cNvSpPr>
          <p:nvPr>
            <p:ph idx="1"/>
          </p:nvPr>
        </p:nvSpPr>
        <p:spPr/>
        <p:txBody>
          <a:bodyPr/>
          <a:lstStyle/>
          <a:p>
            <a:pPr marL="0" indent="0">
              <a:buNone/>
            </a:pPr>
            <a:r>
              <a:rPr lang="en-US" dirty="0" smtClean="0"/>
              <a:t>12 But still, the law itself is holy, and its commands are holy and right and good. 14 So the trouble is not with the law, for it is spiritual and good. The trouble is with me, for I am all too human, a slave to sin.</a:t>
            </a:r>
            <a:endParaRPr lang="en-US" dirty="0"/>
          </a:p>
        </p:txBody>
      </p:sp>
    </p:spTree>
    <p:extLst>
      <p:ext uri="{BB962C8B-B14F-4D97-AF65-F5344CB8AC3E}">
        <p14:creationId xmlns:p14="http://schemas.microsoft.com/office/powerpoint/2010/main" val="238685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latians Carl Cosaert.jpg"/>
          <p:cNvPicPr>
            <a:picLocks noGrp="1" noChangeAspect="1"/>
          </p:cNvPicPr>
          <p:nvPr>
            <p:ph idx="1"/>
          </p:nvPr>
        </p:nvPicPr>
        <p:blipFill>
          <a:blip r:embed="rId3">
            <a:extLst>
              <a:ext uri="{28A0092B-C50C-407E-A947-70E740481C1C}">
                <a14:useLocalDpi xmlns:a14="http://schemas.microsoft.com/office/drawing/2010/main" val="0"/>
              </a:ext>
            </a:extLst>
          </a:blip>
          <a:srcRect l="-86373" r="-86373"/>
          <a:stretch>
            <a:fillRect/>
          </a:stretch>
        </p:blipFill>
        <p:spPr/>
      </p:pic>
    </p:spTree>
    <p:extLst>
      <p:ext uri="{BB962C8B-B14F-4D97-AF65-F5344CB8AC3E}">
        <p14:creationId xmlns:p14="http://schemas.microsoft.com/office/powerpoint/2010/main" val="337194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latians Carl Cosaert.jpg"/>
          <p:cNvPicPr>
            <a:picLocks noGrp="1" noChangeAspect="1"/>
          </p:cNvPicPr>
          <p:nvPr>
            <p:ph idx="1"/>
          </p:nvPr>
        </p:nvPicPr>
        <p:blipFill>
          <a:blip r:embed="rId3">
            <a:extLst>
              <a:ext uri="{28A0092B-C50C-407E-A947-70E740481C1C}">
                <a14:useLocalDpi xmlns:a14="http://schemas.microsoft.com/office/drawing/2010/main" val="0"/>
              </a:ext>
            </a:extLst>
          </a:blip>
          <a:srcRect l="-86373" r="-86373"/>
          <a:stretch>
            <a:fillRect/>
          </a:stretch>
        </p:blipFill>
        <p:spPr/>
      </p:pic>
    </p:spTree>
    <p:extLst>
      <p:ext uri="{BB962C8B-B14F-4D97-AF65-F5344CB8AC3E}">
        <p14:creationId xmlns:p14="http://schemas.microsoft.com/office/powerpoint/2010/main" val="3909451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picture will we take?</a:t>
            </a:r>
            <a:endParaRPr lang="en-US" dirty="0"/>
          </a:p>
        </p:txBody>
      </p:sp>
      <p:pic>
        <p:nvPicPr>
          <p:cNvPr id="6" name="Content Placeholder 5" descr="The Way of Life - From Paradise Lost to Paradise Restored -1876.jpg"/>
          <p:cNvPicPr>
            <a:picLocks noGrp="1" noChangeAspect="1"/>
          </p:cNvPicPr>
          <p:nvPr>
            <p:ph idx="1"/>
          </p:nvPr>
        </p:nvPicPr>
        <p:blipFill>
          <a:blip r:embed="rId3">
            <a:extLst>
              <a:ext uri="{28A0092B-C50C-407E-A947-70E740481C1C}">
                <a14:useLocalDpi xmlns:a14="http://schemas.microsoft.com/office/drawing/2010/main" val="0"/>
              </a:ext>
            </a:extLst>
          </a:blip>
          <a:srcRect t="10903" b="10903"/>
          <a:stretch>
            <a:fillRect/>
          </a:stretch>
        </p:blipFill>
        <p:spPr>
          <a:prstGeom prst="rect">
            <a:avLst/>
          </a:prstGeom>
        </p:spPr>
      </p:pic>
    </p:spTree>
    <p:extLst>
      <p:ext uri="{BB962C8B-B14F-4D97-AF65-F5344CB8AC3E}">
        <p14:creationId xmlns:p14="http://schemas.microsoft.com/office/powerpoint/2010/main" val="369649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png"/>
          <p:cNvPicPr>
            <a:picLocks noGrp="1"/>
          </p:cNvPicPr>
          <p:nvPr>
            <p:ph sz="half" idx="1"/>
          </p:nvPr>
        </p:nvPicPr>
        <p:blipFill>
          <a:blip r:embed="rId3">
            <a:extLst/>
          </a:blip>
          <a:srcRect l="12985" r="12985"/>
          <a:stretch>
            <a:fillRect/>
          </a:stretch>
        </p:blipFill>
        <p:spPr>
          <a:xfrm>
            <a:off x="457200" y="406768"/>
            <a:ext cx="3443031" cy="5719396"/>
          </a:xfrm>
          <a:prstGeom prst="rect">
            <a:avLst/>
          </a:prstGeom>
          <a:ln w="12700">
            <a:miter lim="400000"/>
          </a:ln>
        </p:spPr>
      </p:pic>
      <p:sp>
        <p:nvSpPr>
          <p:cNvPr id="2" name="Content Placeholder 1"/>
          <p:cNvSpPr>
            <a:spLocks noGrp="1"/>
          </p:cNvSpPr>
          <p:nvPr>
            <p:ph sz="half" idx="2"/>
          </p:nvPr>
        </p:nvSpPr>
        <p:spPr>
          <a:xfrm>
            <a:off x="4073318" y="406768"/>
            <a:ext cx="4613482" cy="5990039"/>
          </a:xfrm>
        </p:spPr>
        <p:txBody>
          <a:bodyPr>
            <a:normAutofit fontScale="92500" lnSpcReduction="20000"/>
          </a:bodyPr>
          <a:lstStyle/>
          <a:p>
            <a:pPr marL="514350" indent="-514350">
              <a:buFont typeface="+mj-lt"/>
              <a:buAutoNum type="arabicPeriod"/>
            </a:pPr>
            <a:r>
              <a:rPr lang="en-US" b="1" dirty="0" smtClean="0"/>
              <a:t>It’s all good </a:t>
            </a:r>
            <a:r>
              <a:rPr lang="en-US" dirty="0" smtClean="0"/>
              <a:t>(Isaiah 8:20; Luke 24:44; Psalm 1:1-2; Deuteronomy 4:8;  Romans 13:8-10; Romans 7:7; Psalm 40:8; Jeremiah 31:33; Psalm 19:7-10)</a:t>
            </a:r>
          </a:p>
          <a:p>
            <a:pPr marL="514350" indent="-514350">
              <a:buFont typeface="+mj-lt"/>
              <a:buAutoNum type="arabicPeriod"/>
            </a:pPr>
            <a:r>
              <a:rPr lang="en-US" b="1" dirty="0" smtClean="0"/>
              <a:t>Used correctly </a:t>
            </a:r>
            <a:r>
              <a:rPr lang="en-US" dirty="0" smtClean="0"/>
              <a:t>(1 Timothy 1:8; Romans 3:20; James 1:22-25; Matthew 5:17-20; Galatians 3:24; Romans 3:31; Romans 7:12,14; Romans 10:4)</a:t>
            </a:r>
          </a:p>
          <a:p>
            <a:pPr marL="514350" indent="-514350">
              <a:buFont typeface="+mj-lt"/>
              <a:buAutoNum type="arabicPeriod"/>
            </a:pPr>
            <a:r>
              <a:rPr lang="en-US" b="1" dirty="0" smtClean="0"/>
              <a:t>Throughout eternity </a:t>
            </a:r>
            <a:r>
              <a:rPr lang="en-US" dirty="0" smtClean="0"/>
              <a:t>(Genesis 21:33; Psalm 111:7-8; Genesis 26:5; Genesis 39:9; Psalm 119:105; Revelation 11:</a:t>
            </a:r>
            <a:r>
              <a:rPr lang="en-US" dirty="0" smtClean="0"/>
              <a:t>19</a:t>
            </a:r>
            <a:r>
              <a:rPr lang="en-US" dirty="0" smtClean="0"/>
              <a:t>; John 14:15; 1 John 5:3)</a:t>
            </a:r>
            <a:endParaRPr lang="en-US" dirty="0"/>
          </a:p>
        </p:txBody>
      </p:sp>
    </p:spTree>
    <p:extLst>
      <p:ext uri="{BB962C8B-B14F-4D97-AF65-F5344CB8AC3E}">
        <p14:creationId xmlns:p14="http://schemas.microsoft.com/office/powerpoint/2010/main" val="233877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picture will we take?</a:t>
            </a:r>
            <a:endParaRPr lang="en-US" dirty="0"/>
          </a:p>
        </p:txBody>
      </p:sp>
      <p:pic>
        <p:nvPicPr>
          <p:cNvPr id="6" name="Content Placeholder 5" descr="The Way of Life - From Paradise Lost to Paradise Restored -1876.jpg"/>
          <p:cNvPicPr>
            <a:picLocks noGrp="1" noChangeAspect="1"/>
          </p:cNvPicPr>
          <p:nvPr>
            <p:ph idx="1"/>
          </p:nvPr>
        </p:nvPicPr>
        <p:blipFill>
          <a:blip r:embed="rId3">
            <a:extLst>
              <a:ext uri="{28A0092B-C50C-407E-A947-70E740481C1C}">
                <a14:useLocalDpi xmlns:a14="http://schemas.microsoft.com/office/drawing/2010/main" val="0"/>
              </a:ext>
            </a:extLst>
          </a:blip>
          <a:srcRect t="10903" b="10903"/>
          <a:stretch>
            <a:fillRect/>
          </a:stretch>
        </p:blipFill>
        <p:spPr>
          <a:prstGeom prst="rect">
            <a:avLst/>
          </a:prstGeom>
        </p:spPr>
      </p:pic>
    </p:spTree>
    <p:extLst>
      <p:ext uri="{BB962C8B-B14F-4D97-AF65-F5344CB8AC3E}">
        <p14:creationId xmlns:p14="http://schemas.microsoft.com/office/powerpoint/2010/main" val="215384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picture will we take?</a:t>
            </a:r>
            <a:endParaRPr lang="en-US" dirty="0"/>
          </a:p>
        </p:txBody>
      </p:sp>
      <p:pic>
        <p:nvPicPr>
          <p:cNvPr id="5" name="Content Placeholder 4" descr="Christ The Way of Life 1883.jpg"/>
          <p:cNvPicPr>
            <a:picLocks noGrp="1" noChangeAspect="1"/>
          </p:cNvPicPr>
          <p:nvPr>
            <p:ph idx="1"/>
          </p:nvPr>
        </p:nvPicPr>
        <p:blipFill>
          <a:blip r:embed="rId3">
            <a:extLst>
              <a:ext uri="{28A0092B-C50C-407E-A947-70E740481C1C}">
                <a14:useLocalDpi xmlns:a14="http://schemas.microsoft.com/office/drawing/2010/main" val="0"/>
              </a:ext>
            </a:extLst>
          </a:blip>
          <a:srcRect t="11133" b="11133"/>
          <a:stretch>
            <a:fillRect/>
          </a:stretch>
        </p:blipFill>
        <p:spPr>
          <a:prstGeom prst="rect">
            <a:avLst/>
          </a:prstGeom>
        </p:spPr>
      </p:pic>
    </p:spTree>
    <p:extLst>
      <p:ext uri="{BB962C8B-B14F-4D97-AF65-F5344CB8AC3E}">
        <p14:creationId xmlns:p14="http://schemas.microsoft.com/office/powerpoint/2010/main" val="367064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picture will we take?</a:t>
            </a:r>
            <a:endParaRPr lang="en-US" dirty="0"/>
          </a:p>
        </p:txBody>
      </p:sp>
      <p:pic>
        <p:nvPicPr>
          <p:cNvPr id="5" name="Content Placeholder 4" descr="Christ The Way of Life 1883.jpg"/>
          <p:cNvPicPr>
            <a:picLocks noGrp="1" noChangeAspect="1"/>
          </p:cNvPicPr>
          <p:nvPr>
            <p:ph idx="1"/>
          </p:nvPr>
        </p:nvPicPr>
        <p:blipFill>
          <a:blip r:embed="rId3">
            <a:extLst>
              <a:ext uri="{28A0092B-C50C-407E-A947-70E740481C1C}">
                <a14:useLocalDpi xmlns:a14="http://schemas.microsoft.com/office/drawing/2010/main" val="0"/>
              </a:ext>
            </a:extLst>
          </a:blip>
          <a:srcRect t="11133" b="11133"/>
          <a:stretch>
            <a:fillRect/>
          </a:stretch>
        </p:blipFill>
        <p:spPr>
          <a:prstGeom prst="rect">
            <a:avLst/>
          </a:prstGeom>
        </p:spPr>
      </p:pic>
    </p:spTree>
    <p:extLst>
      <p:ext uri="{BB962C8B-B14F-4D97-AF65-F5344CB8AC3E}">
        <p14:creationId xmlns:p14="http://schemas.microsoft.com/office/powerpoint/2010/main" val="2000711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10:4</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Dear brothers and sisters, the longing of my heart and my prayer to God is for the people of Israel to be saved. 2 I know what enthusiasm they have for God, but it is misdirected zeal. 3 For they don't understand God's way of making people right with himself. </a:t>
            </a:r>
            <a:endParaRPr lang="en-US" dirty="0"/>
          </a:p>
        </p:txBody>
      </p:sp>
    </p:spTree>
    <p:extLst>
      <p:ext uri="{BB962C8B-B14F-4D97-AF65-F5344CB8AC3E}">
        <p14:creationId xmlns:p14="http://schemas.microsoft.com/office/powerpoint/2010/main" val="420965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10:4</a:t>
            </a:r>
            <a:endParaRPr lang="en-US" dirty="0"/>
          </a:p>
        </p:txBody>
      </p:sp>
      <p:sp>
        <p:nvSpPr>
          <p:cNvPr id="3" name="Content Placeholder 2"/>
          <p:cNvSpPr>
            <a:spLocks noGrp="1"/>
          </p:cNvSpPr>
          <p:nvPr>
            <p:ph idx="1"/>
          </p:nvPr>
        </p:nvSpPr>
        <p:spPr/>
        <p:txBody>
          <a:bodyPr/>
          <a:lstStyle/>
          <a:p>
            <a:pPr marL="0" indent="0">
              <a:buNone/>
            </a:pPr>
            <a:r>
              <a:rPr lang="en-US" dirty="0" smtClean="0"/>
              <a:t>Refusing to accept God's way, they cling to their own way of getting right with God by trying to keep the law. 4 For Christ has already accomplished the purpose for which the law was given. As a result, all who believe in him are made right with God.</a:t>
            </a:r>
          </a:p>
          <a:p>
            <a:pPr marL="0" indent="0">
              <a:buNone/>
            </a:pPr>
            <a:endParaRPr lang="en-US" dirty="0"/>
          </a:p>
        </p:txBody>
      </p:sp>
    </p:spTree>
    <p:extLst>
      <p:ext uri="{BB962C8B-B14F-4D97-AF65-F5344CB8AC3E}">
        <p14:creationId xmlns:p14="http://schemas.microsoft.com/office/powerpoint/2010/main" val="217643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10:4 (NKJV)</a:t>
            </a:r>
            <a:endParaRPr lang="en-US" dirty="0"/>
          </a:p>
        </p:txBody>
      </p:sp>
      <p:sp>
        <p:nvSpPr>
          <p:cNvPr id="3" name="Content Placeholder 2"/>
          <p:cNvSpPr>
            <a:spLocks noGrp="1"/>
          </p:cNvSpPr>
          <p:nvPr>
            <p:ph idx="1"/>
          </p:nvPr>
        </p:nvSpPr>
        <p:spPr/>
        <p:txBody>
          <a:bodyPr/>
          <a:lstStyle/>
          <a:p>
            <a:pPr marL="0" indent="0">
              <a:buNone/>
            </a:pPr>
            <a:r>
              <a:rPr lang="en-US" dirty="0" smtClean="0"/>
              <a:t>4 For Christ is the end of the law for righteousness to every one that believeth.</a:t>
            </a:r>
            <a:endParaRPr lang="en-US" dirty="0"/>
          </a:p>
        </p:txBody>
      </p:sp>
    </p:spTree>
    <p:extLst>
      <p:ext uri="{BB962C8B-B14F-4D97-AF65-F5344CB8AC3E}">
        <p14:creationId xmlns:p14="http://schemas.microsoft.com/office/powerpoint/2010/main" val="3642627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10:4 (NKJV)</a:t>
            </a:r>
            <a:endParaRPr lang="en-US" dirty="0"/>
          </a:p>
        </p:txBody>
      </p:sp>
      <p:sp>
        <p:nvSpPr>
          <p:cNvPr id="3" name="Content Placeholder 2"/>
          <p:cNvSpPr>
            <a:spLocks noGrp="1"/>
          </p:cNvSpPr>
          <p:nvPr>
            <p:ph idx="1"/>
          </p:nvPr>
        </p:nvSpPr>
        <p:spPr/>
        <p:txBody>
          <a:bodyPr/>
          <a:lstStyle/>
          <a:p>
            <a:pPr marL="0" indent="0">
              <a:buNone/>
            </a:pPr>
            <a:r>
              <a:rPr lang="en-US" dirty="0" smtClean="0"/>
              <a:t>4 For Christ is the end of the law for righteousness to every one that believeth.</a:t>
            </a:r>
            <a:endParaRPr lang="en-US" dirty="0"/>
          </a:p>
        </p:txBody>
      </p:sp>
    </p:spTree>
    <p:extLst>
      <p:ext uri="{BB962C8B-B14F-4D97-AF65-F5344CB8AC3E}">
        <p14:creationId xmlns:p14="http://schemas.microsoft.com/office/powerpoint/2010/main" val="377977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png"/>
          <p:cNvPicPr>
            <a:picLocks noGrp="1"/>
          </p:cNvPicPr>
          <p:nvPr>
            <p:ph sz="half" idx="1"/>
          </p:nvPr>
        </p:nvPicPr>
        <p:blipFill>
          <a:blip r:embed="rId3">
            <a:extLst/>
          </a:blip>
          <a:srcRect l="12985" r="12985"/>
          <a:stretch>
            <a:fillRect/>
          </a:stretch>
        </p:blipFill>
        <p:spPr>
          <a:xfrm>
            <a:off x="457200" y="406768"/>
            <a:ext cx="3443031" cy="5719396"/>
          </a:xfrm>
          <a:prstGeom prst="rect">
            <a:avLst/>
          </a:prstGeom>
          <a:ln w="12700">
            <a:miter lim="400000"/>
          </a:ln>
        </p:spPr>
      </p:pic>
      <p:sp>
        <p:nvSpPr>
          <p:cNvPr id="2" name="Content Placeholder 1"/>
          <p:cNvSpPr>
            <a:spLocks noGrp="1"/>
          </p:cNvSpPr>
          <p:nvPr>
            <p:ph sz="half" idx="2"/>
          </p:nvPr>
        </p:nvSpPr>
        <p:spPr>
          <a:xfrm>
            <a:off x="4073318" y="406768"/>
            <a:ext cx="4613482" cy="5990039"/>
          </a:xfrm>
        </p:spPr>
        <p:txBody>
          <a:bodyPr>
            <a:normAutofit fontScale="92500" lnSpcReduction="20000"/>
          </a:bodyPr>
          <a:lstStyle/>
          <a:p>
            <a:pPr marL="514350" indent="-514350">
              <a:buFont typeface="+mj-lt"/>
              <a:buAutoNum type="arabicPeriod"/>
            </a:pPr>
            <a:r>
              <a:rPr lang="en-US" b="1" dirty="0" smtClean="0"/>
              <a:t>It’s all good </a:t>
            </a:r>
            <a:r>
              <a:rPr lang="en-US" dirty="0" smtClean="0"/>
              <a:t>(Isaiah 8:20; Luke 24:44; Psalm 1:1-2; Deuteronomy 4:8;  Romans 13:8-10; Romans 7:7; Psalm 40:8; Jeremiah 31:33; Psalm 19:7-10)</a:t>
            </a:r>
          </a:p>
          <a:p>
            <a:pPr marL="514350" indent="-514350">
              <a:buFont typeface="+mj-lt"/>
              <a:buAutoNum type="arabicPeriod"/>
            </a:pPr>
            <a:r>
              <a:rPr lang="en-US" b="1" dirty="0" smtClean="0"/>
              <a:t>Used correctly </a:t>
            </a:r>
            <a:r>
              <a:rPr lang="en-US" dirty="0" smtClean="0"/>
              <a:t>(1 Timothy 1:8; Romans 3:20; James 1:22-25; Matthew 5:17-20; Galatians 3:24; Romans 3:31; Romans 7:12,14; Romans 10:4)</a:t>
            </a:r>
          </a:p>
          <a:p>
            <a:pPr marL="514350" indent="-514350">
              <a:buFont typeface="+mj-lt"/>
              <a:buAutoNum type="arabicPeriod"/>
            </a:pPr>
            <a:r>
              <a:rPr lang="en-US" b="1" dirty="0" smtClean="0"/>
              <a:t>Throughout eternity </a:t>
            </a:r>
            <a:r>
              <a:rPr lang="en-US" dirty="0" smtClean="0"/>
              <a:t>(Genesis 21:33; Psalm 111:7-8; Genesis 26:5; Genesis 39:9; Psalm 119:105; Revelation 11:</a:t>
            </a:r>
            <a:r>
              <a:rPr lang="en-US" dirty="0" smtClean="0"/>
              <a:t>19</a:t>
            </a:r>
            <a:r>
              <a:rPr lang="en-US" dirty="0" smtClean="0"/>
              <a:t>; John 14:15; 1 John 5:3)</a:t>
            </a:r>
            <a:endParaRPr lang="en-US" dirty="0"/>
          </a:p>
        </p:txBody>
      </p:sp>
    </p:spTree>
    <p:extLst>
      <p:ext uri="{BB962C8B-B14F-4D97-AF65-F5344CB8AC3E}">
        <p14:creationId xmlns:p14="http://schemas.microsoft.com/office/powerpoint/2010/main" val="158577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png"/>
          <p:cNvPicPr>
            <a:picLocks noGrp="1"/>
          </p:cNvPicPr>
          <p:nvPr>
            <p:ph sz="half" idx="1"/>
          </p:nvPr>
        </p:nvPicPr>
        <p:blipFill>
          <a:blip r:embed="rId3">
            <a:extLst/>
          </a:blip>
          <a:srcRect l="12985" r="12985"/>
          <a:stretch>
            <a:fillRect/>
          </a:stretch>
        </p:blipFill>
        <p:spPr>
          <a:xfrm>
            <a:off x="457200" y="406768"/>
            <a:ext cx="3443031" cy="5719396"/>
          </a:xfrm>
          <a:prstGeom prst="rect">
            <a:avLst/>
          </a:prstGeom>
          <a:ln w="12700">
            <a:miter lim="400000"/>
          </a:ln>
        </p:spPr>
      </p:pic>
      <p:sp>
        <p:nvSpPr>
          <p:cNvPr id="2" name="Content Placeholder 1"/>
          <p:cNvSpPr>
            <a:spLocks noGrp="1"/>
          </p:cNvSpPr>
          <p:nvPr>
            <p:ph sz="half" idx="2"/>
          </p:nvPr>
        </p:nvSpPr>
        <p:spPr>
          <a:xfrm>
            <a:off x="4073318" y="406768"/>
            <a:ext cx="4613482" cy="5990039"/>
          </a:xfrm>
        </p:spPr>
        <p:txBody>
          <a:bodyPr>
            <a:normAutofit fontScale="85000" lnSpcReduction="10000"/>
          </a:bodyPr>
          <a:lstStyle/>
          <a:p>
            <a:pPr marL="514350" indent="-514350">
              <a:buFont typeface="+mj-lt"/>
              <a:buAutoNum type="arabicPeriod"/>
            </a:pPr>
            <a:r>
              <a:rPr lang="en-US" b="1" dirty="0" smtClean="0"/>
              <a:t>It’s all good </a:t>
            </a:r>
            <a:r>
              <a:rPr lang="en-US" dirty="0" smtClean="0"/>
              <a:t>(Isaiah 8:20; Luke 24:44; Psalm 1:1-2; Deuteronomy 4:8;  Romans 13:8-10; Romans 7:7; Psalm 40:8; Jeremiah 31:33; Psalm 19:7-10)</a:t>
            </a:r>
          </a:p>
          <a:p>
            <a:pPr marL="514350" indent="-514350">
              <a:buFont typeface="+mj-lt"/>
              <a:buAutoNum type="arabicPeriod"/>
            </a:pPr>
            <a:r>
              <a:rPr lang="en-US" b="1" dirty="0" smtClean="0"/>
              <a:t>Used correctly </a:t>
            </a:r>
            <a:r>
              <a:rPr lang="en-US" dirty="0" smtClean="0"/>
              <a:t>(1 Timothy 1:8; Romans 3:20; James 1:22-25; Matthew 5:17-20; Galatians 3:24; Romans 3:31; Romans 7:12,14; Romans 10:4)</a:t>
            </a:r>
          </a:p>
          <a:p>
            <a:pPr marL="514350" indent="-514350">
              <a:buFont typeface="+mj-lt"/>
              <a:buAutoNum type="arabicPeriod"/>
            </a:pPr>
            <a:r>
              <a:rPr lang="en-US" b="1" dirty="0" smtClean="0"/>
              <a:t>Throughout eternity </a:t>
            </a:r>
            <a:r>
              <a:rPr lang="en-US" dirty="0" smtClean="0"/>
              <a:t>(Genesis 21:33; Psalm 111:7-8; Genesis 26:5; Genesis 39:9; Psalm 119:105; Revelation 11:18-19; John 14:15; 1 John 5:3)</a:t>
            </a:r>
            <a:endParaRPr lang="en-US" dirty="0"/>
          </a:p>
        </p:txBody>
      </p:sp>
    </p:spTree>
    <p:extLst>
      <p:ext uri="{BB962C8B-B14F-4D97-AF65-F5344CB8AC3E}">
        <p14:creationId xmlns:p14="http://schemas.microsoft.com/office/powerpoint/2010/main" val="279080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asted-image.jpg"/>
          <p:cNvPicPr/>
          <p:nvPr/>
        </p:nvPicPr>
        <p:blipFill>
          <a:blip r:embed="rId3">
            <a:extLst/>
          </a:blip>
          <a:srcRect/>
          <a:stretch>
            <a:fillRect/>
          </a:stretch>
        </p:blipFill>
        <p:spPr>
          <a:xfrm>
            <a:off x="-3675" y="0"/>
            <a:ext cx="9151350" cy="6858000"/>
          </a:xfrm>
          <a:prstGeom prst="rect">
            <a:avLst/>
          </a:prstGeom>
          <a:ln w="12700">
            <a:miter lim="400000"/>
          </a:ln>
        </p:spPr>
      </p:pic>
      <p:sp>
        <p:nvSpPr>
          <p:cNvPr id="101" name="Shape 101"/>
          <p:cNvSpPr/>
          <p:nvPr/>
        </p:nvSpPr>
        <p:spPr>
          <a:xfrm>
            <a:off x="461029" y="55251"/>
            <a:ext cx="8221943" cy="714376"/>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6000"/>
            </a:lvl1pPr>
          </a:lstStyle>
          <a:p>
            <a:pPr lvl="0">
              <a:defRPr sz="1800">
                <a:solidFill>
                  <a:srgbClr val="000000"/>
                </a:solidFill>
              </a:defRPr>
            </a:pPr>
            <a:r>
              <a:rPr sz="4200">
                <a:solidFill>
                  <a:srgbClr val="FFFFFF"/>
                </a:solidFill>
              </a:rPr>
              <a:t>CHARACTER OF GOD</a:t>
            </a:r>
          </a:p>
        </p:txBody>
      </p:sp>
      <p:sp>
        <p:nvSpPr>
          <p:cNvPr id="102" name="Shape 102"/>
          <p:cNvSpPr/>
          <p:nvPr/>
        </p:nvSpPr>
        <p:spPr>
          <a:xfrm>
            <a:off x="-1" y="886549"/>
            <a:ext cx="9144001" cy="1"/>
          </a:xfrm>
          <a:prstGeom prst="line">
            <a:avLst/>
          </a:prstGeom>
          <a:ln w="88900">
            <a:solidFill>
              <a:srgbClr val="613804"/>
            </a:solidFill>
            <a:miter lim="400000"/>
          </a:ln>
          <a:effectLst>
            <a:outerShdw blurRad="381000" dist="119618" rotWithShape="0">
              <a:srgbClr val="000000">
                <a:alpha val="75000"/>
              </a:srgbClr>
            </a:outerShdw>
            <a:reflection stA="75000" endPos="40000" dir="5400000" sy="-100000" algn="bl" rotWithShape="0"/>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pic>
        <p:nvPicPr>
          <p:cNvPr id="103" name="pasted-image.png"/>
          <p:cNvPicPr/>
          <p:nvPr/>
        </p:nvPicPr>
        <p:blipFill>
          <a:blip r:embed="rId4">
            <a:extLst/>
          </a:blip>
          <a:stretch>
            <a:fillRect/>
          </a:stretch>
        </p:blipFill>
        <p:spPr>
          <a:xfrm>
            <a:off x="1272664" y="1003471"/>
            <a:ext cx="6598672" cy="5563092"/>
          </a:xfrm>
          <a:prstGeom prst="rect">
            <a:avLst/>
          </a:prstGeom>
          <a:ln w="12700">
            <a:miter lim="400000"/>
          </a:ln>
        </p:spPr>
      </p:pic>
    </p:spTree>
    <p:extLst>
      <p:ext uri="{BB962C8B-B14F-4D97-AF65-F5344CB8AC3E}">
        <p14:creationId xmlns:p14="http://schemas.microsoft.com/office/powerpoint/2010/main" val="153805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8:20</a:t>
            </a:r>
            <a:endParaRPr lang="en-US" dirty="0"/>
          </a:p>
        </p:txBody>
      </p:sp>
      <p:sp>
        <p:nvSpPr>
          <p:cNvPr id="3" name="Content Placeholder 2"/>
          <p:cNvSpPr>
            <a:spLocks noGrp="1"/>
          </p:cNvSpPr>
          <p:nvPr>
            <p:ph idx="1"/>
          </p:nvPr>
        </p:nvSpPr>
        <p:spPr/>
        <p:txBody>
          <a:bodyPr/>
          <a:lstStyle/>
          <a:p>
            <a:pPr marL="0" indent="0">
              <a:buNone/>
            </a:pPr>
            <a:r>
              <a:rPr lang="en-US" dirty="0" smtClean="0"/>
              <a:t>20 Look to God's instructions and teachings! People who contradict his word are completely in the dark. </a:t>
            </a:r>
            <a:endParaRPr lang="en-US" dirty="0"/>
          </a:p>
        </p:txBody>
      </p:sp>
    </p:spTree>
    <p:extLst>
      <p:ext uri="{BB962C8B-B14F-4D97-AF65-F5344CB8AC3E}">
        <p14:creationId xmlns:p14="http://schemas.microsoft.com/office/powerpoint/2010/main" val="19082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21:33</a:t>
            </a:r>
            <a:endParaRPr lang="en-US" dirty="0"/>
          </a:p>
        </p:txBody>
      </p:sp>
      <p:sp>
        <p:nvSpPr>
          <p:cNvPr id="3" name="Content Placeholder 2"/>
          <p:cNvSpPr>
            <a:spLocks noGrp="1"/>
          </p:cNvSpPr>
          <p:nvPr>
            <p:ph idx="1"/>
          </p:nvPr>
        </p:nvSpPr>
        <p:spPr/>
        <p:txBody>
          <a:bodyPr/>
          <a:lstStyle/>
          <a:p>
            <a:pPr marL="0" indent="0">
              <a:buNone/>
            </a:pPr>
            <a:r>
              <a:rPr lang="en-US" dirty="0" smtClean="0"/>
              <a:t>33 Then Abraham planted a tamarisk tree at Beersheba, and there he worshiped the LORD, the Eternal God.</a:t>
            </a:r>
            <a:endParaRPr lang="en-US" dirty="0"/>
          </a:p>
        </p:txBody>
      </p:sp>
    </p:spTree>
    <p:extLst>
      <p:ext uri="{BB962C8B-B14F-4D97-AF65-F5344CB8AC3E}">
        <p14:creationId xmlns:p14="http://schemas.microsoft.com/office/powerpoint/2010/main" val="49851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111:7-8</a:t>
            </a:r>
            <a:endParaRPr lang="en-US" dirty="0"/>
          </a:p>
        </p:txBody>
      </p:sp>
      <p:sp>
        <p:nvSpPr>
          <p:cNvPr id="3" name="Content Placeholder 2"/>
          <p:cNvSpPr>
            <a:spLocks noGrp="1"/>
          </p:cNvSpPr>
          <p:nvPr>
            <p:ph idx="1"/>
          </p:nvPr>
        </p:nvSpPr>
        <p:spPr/>
        <p:txBody>
          <a:bodyPr/>
          <a:lstStyle/>
          <a:p>
            <a:pPr marL="0" indent="0">
              <a:buNone/>
            </a:pPr>
            <a:r>
              <a:rPr lang="en-US" dirty="0" smtClean="0"/>
              <a:t>7 All he does is just and good, and all his commandments are trustworthy. 8 They are forever true.</a:t>
            </a:r>
            <a:endParaRPr lang="en-US" dirty="0"/>
          </a:p>
        </p:txBody>
      </p:sp>
    </p:spTree>
    <p:extLst>
      <p:ext uri="{BB962C8B-B14F-4D97-AF65-F5344CB8AC3E}">
        <p14:creationId xmlns:p14="http://schemas.microsoft.com/office/powerpoint/2010/main" val="246084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26:5</a:t>
            </a:r>
            <a:endParaRPr lang="en-US" dirty="0"/>
          </a:p>
        </p:txBody>
      </p:sp>
      <p:sp>
        <p:nvSpPr>
          <p:cNvPr id="3" name="Content Placeholder 2"/>
          <p:cNvSpPr>
            <a:spLocks noGrp="1"/>
          </p:cNvSpPr>
          <p:nvPr>
            <p:ph idx="1"/>
          </p:nvPr>
        </p:nvSpPr>
        <p:spPr/>
        <p:txBody>
          <a:bodyPr/>
          <a:lstStyle/>
          <a:p>
            <a:pPr marL="0" indent="0">
              <a:buNone/>
            </a:pPr>
            <a:r>
              <a:rPr lang="en-US" dirty="0" smtClean="0"/>
              <a:t>5 Abraham listened to me and obeyed all my requirements, commands, decrees, and instructions.</a:t>
            </a:r>
          </a:p>
          <a:p>
            <a:pPr marL="0" indent="0">
              <a:buNone/>
            </a:pPr>
            <a:endParaRPr lang="en-US" dirty="0"/>
          </a:p>
        </p:txBody>
      </p:sp>
    </p:spTree>
    <p:extLst>
      <p:ext uri="{BB962C8B-B14F-4D97-AF65-F5344CB8AC3E}">
        <p14:creationId xmlns:p14="http://schemas.microsoft.com/office/powerpoint/2010/main" val="93764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39:9</a:t>
            </a:r>
            <a:endParaRPr lang="en-US" dirty="0"/>
          </a:p>
        </p:txBody>
      </p:sp>
      <p:sp>
        <p:nvSpPr>
          <p:cNvPr id="3" name="Content Placeholder 2"/>
          <p:cNvSpPr>
            <a:spLocks noGrp="1"/>
          </p:cNvSpPr>
          <p:nvPr>
            <p:ph idx="1"/>
          </p:nvPr>
        </p:nvSpPr>
        <p:spPr/>
        <p:txBody>
          <a:bodyPr/>
          <a:lstStyle/>
          <a:p>
            <a:pPr marL="0" indent="0">
              <a:buNone/>
            </a:pPr>
            <a:r>
              <a:rPr lang="en-US" dirty="0" smtClean="0"/>
              <a:t>How could I do such a wicked thing? It would be a great sin against God.</a:t>
            </a:r>
          </a:p>
          <a:p>
            <a:pPr marL="0" indent="0">
              <a:buNone/>
            </a:pPr>
            <a:endParaRPr lang="en-US" dirty="0"/>
          </a:p>
        </p:txBody>
      </p:sp>
    </p:spTree>
    <p:extLst>
      <p:ext uri="{BB962C8B-B14F-4D97-AF65-F5344CB8AC3E}">
        <p14:creationId xmlns:p14="http://schemas.microsoft.com/office/powerpoint/2010/main" val="181811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image.png"/>
          <p:cNvPicPr/>
          <p:nvPr/>
        </p:nvPicPr>
        <p:blipFill>
          <a:blip r:embed="rId3">
            <a:extLst/>
          </a:blip>
          <a:stretch>
            <a:fillRect/>
          </a:stretch>
        </p:blipFill>
        <p:spPr>
          <a:xfrm>
            <a:off x="-1" y="-1"/>
            <a:ext cx="9144001" cy="6858001"/>
          </a:xfrm>
          <a:prstGeom prst="rect">
            <a:avLst/>
          </a:prstGeom>
          <a:ln w="12700">
            <a:miter lim="400000"/>
          </a:ln>
        </p:spPr>
      </p:pic>
      <p:sp>
        <p:nvSpPr>
          <p:cNvPr id="319" name="Shape 319"/>
          <p:cNvSpPr/>
          <p:nvPr/>
        </p:nvSpPr>
        <p:spPr>
          <a:xfrm>
            <a:off x="2281227" y="1374836"/>
            <a:ext cx="92329" cy="369328"/>
          </a:xfrm>
          <a:prstGeom prst="rect">
            <a:avLst/>
          </a:prstGeom>
          <a:ln w="12700">
            <a:miter lim="400000"/>
          </a:ln>
        </p:spPr>
        <p:txBody>
          <a:bodyPr wrap="none" lIns="45718" tIns="45718" rIns="45718" bIns="45718">
            <a:spAutoFit/>
          </a:bodyPr>
          <a:lstStyle/>
          <a:p>
            <a:pPr defTabSz="642915">
              <a:defRPr>
                <a:solidFill>
                  <a:srgbClr val="000000"/>
                </a:solidFill>
                <a:latin typeface="Arial"/>
                <a:ea typeface="Arial"/>
                <a:cs typeface="Arial"/>
                <a:sym typeface="Arial"/>
              </a:defRPr>
            </a:pPr>
            <a:endParaRPr/>
          </a:p>
        </p:txBody>
      </p:sp>
      <p:sp>
        <p:nvSpPr>
          <p:cNvPr id="320" name="Shape 320"/>
          <p:cNvSpPr/>
          <p:nvPr/>
        </p:nvSpPr>
        <p:spPr>
          <a:xfrm>
            <a:off x="4428499" y="744574"/>
            <a:ext cx="2464257" cy="48763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b="1">
                <a:latin typeface="Palatino"/>
                <a:ea typeface="Palatino"/>
                <a:cs typeface="Palatino"/>
                <a:sym typeface="Palatino"/>
              </a:defRPr>
            </a:lvl1pPr>
          </a:lstStyle>
          <a:p>
            <a:pPr lvl="0">
              <a:defRPr sz="1800" b="0">
                <a:solidFill>
                  <a:srgbClr val="000000"/>
                </a:solidFill>
              </a:defRPr>
            </a:pPr>
            <a:r>
              <a:rPr sz="2700">
                <a:solidFill>
                  <a:srgbClr val="FFFFFF"/>
                </a:solidFill>
              </a:rPr>
              <a:t>PSALM 119:105</a:t>
            </a:r>
          </a:p>
        </p:txBody>
      </p:sp>
      <p:sp>
        <p:nvSpPr>
          <p:cNvPr id="321" name="Shape 321"/>
          <p:cNvSpPr/>
          <p:nvPr/>
        </p:nvSpPr>
        <p:spPr>
          <a:xfrm>
            <a:off x="3003920" y="1247350"/>
            <a:ext cx="5329844" cy="118360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just">
              <a:spcBef>
                <a:spcPts val="4200"/>
              </a:spcBef>
              <a:defRPr>
                <a:latin typeface="Palatino"/>
                <a:ea typeface="Palatino"/>
                <a:cs typeface="Palatino"/>
                <a:sym typeface="Palatino"/>
              </a:defRPr>
            </a:lvl1pPr>
          </a:lstStyle>
          <a:p>
            <a:pPr lvl="0">
              <a:defRPr sz="1800">
                <a:solidFill>
                  <a:srgbClr val="000000"/>
                </a:solidFill>
              </a:defRPr>
            </a:pPr>
            <a:r>
              <a:rPr sz="2700">
                <a:solidFill>
                  <a:srgbClr val="FFFFFF"/>
                </a:solidFill>
              </a:rPr>
              <a:t>105 Your word is a lamp to my feet and a light to my path.</a:t>
            </a:r>
          </a:p>
        </p:txBody>
      </p:sp>
    </p:spTree>
    <p:extLst>
      <p:ext uri="{BB962C8B-B14F-4D97-AF65-F5344CB8AC3E}">
        <p14:creationId xmlns:p14="http://schemas.microsoft.com/office/powerpoint/2010/main" val="3625137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11</a:t>
            </a:r>
            <a:r>
              <a:rPr lang="en-US" dirty="0" smtClean="0"/>
              <a:t>:19</a:t>
            </a:r>
            <a:endParaRPr lang="en-US" dirty="0"/>
          </a:p>
        </p:txBody>
      </p:sp>
      <p:sp>
        <p:nvSpPr>
          <p:cNvPr id="3" name="Content Placeholder 2"/>
          <p:cNvSpPr>
            <a:spLocks noGrp="1"/>
          </p:cNvSpPr>
          <p:nvPr>
            <p:ph idx="1"/>
          </p:nvPr>
        </p:nvSpPr>
        <p:spPr/>
        <p:txBody>
          <a:bodyPr/>
          <a:lstStyle/>
          <a:p>
            <a:pPr marL="0" indent="0">
              <a:buNone/>
            </a:pPr>
            <a:r>
              <a:rPr lang="en-US" dirty="0" smtClean="0"/>
              <a:t>19 Then, in heaven, the Temple of God was opened and the Ark of his covenant could be seen inside the Temple...</a:t>
            </a:r>
          </a:p>
          <a:p>
            <a:pPr marL="0" indent="0">
              <a:buNone/>
            </a:pPr>
            <a:endParaRPr lang="en-US" dirty="0"/>
          </a:p>
        </p:txBody>
      </p:sp>
    </p:spTree>
    <p:extLst>
      <p:ext uri="{BB962C8B-B14F-4D97-AF65-F5344CB8AC3E}">
        <p14:creationId xmlns:p14="http://schemas.microsoft.com/office/powerpoint/2010/main" val="415162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0810129.jpeg"/>
          <p:cNvPicPr/>
          <p:nvPr/>
        </p:nvPicPr>
        <p:blipFill>
          <a:blip r:embed="rId3">
            <a:extLst/>
          </a:blip>
          <a:stretch>
            <a:fillRect/>
          </a:stretch>
        </p:blipFill>
        <p:spPr>
          <a:xfrm>
            <a:off x="-7256" y="1587"/>
            <a:ext cx="9144001" cy="6856414"/>
          </a:xfrm>
          <a:prstGeom prst="rect">
            <a:avLst/>
          </a:prstGeom>
          <a:ln w="12700">
            <a:miter lim="400000"/>
          </a:ln>
        </p:spPr>
      </p:pic>
      <p:sp>
        <p:nvSpPr>
          <p:cNvPr id="2" name="TextBox 1"/>
          <p:cNvSpPr txBox="1"/>
          <p:nvPr/>
        </p:nvSpPr>
        <p:spPr>
          <a:xfrm>
            <a:off x="3577398" y="2795350"/>
            <a:ext cx="5566602" cy="4062651"/>
          </a:xfrm>
          <a:prstGeom prst="rect">
            <a:avLst/>
          </a:prstGeom>
          <a:noFill/>
        </p:spPr>
        <p:txBody>
          <a:bodyPr wrap="square" rtlCol="0">
            <a:spAutoFit/>
          </a:bodyPr>
          <a:lstStyle/>
          <a:p>
            <a:r>
              <a:rPr lang="en-US" sz="6000" b="1" dirty="0" smtClean="0">
                <a:solidFill>
                  <a:schemeClr val="bg1"/>
                </a:solidFill>
              </a:rPr>
              <a:t>15 If you love me, obey my commandments.</a:t>
            </a:r>
          </a:p>
          <a:p>
            <a:r>
              <a:rPr lang="en-US" sz="6000" b="1" dirty="0" smtClean="0">
                <a:solidFill>
                  <a:schemeClr val="bg1"/>
                </a:solidFill>
              </a:rPr>
              <a:t>-John 14:15</a:t>
            </a:r>
          </a:p>
          <a:p>
            <a:endParaRPr lang="en-US" dirty="0"/>
          </a:p>
        </p:txBody>
      </p:sp>
    </p:spTree>
    <p:extLst>
      <p:ext uri="{BB962C8B-B14F-4D97-AF65-F5344CB8AC3E}">
        <p14:creationId xmlns:p14="http://schemas.microsoft.com/office/powerpoint/2010/main" val="32416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0810129.jpeg"/>
          <p:cNvPicPr/>
          <p:nvPr/>
        </p:nvPicPr>
        <p:blipFill>
          <a:blip r:embed="rId3">
            <a:extLst/>
          </a:blip>
          <a:stretch>
            <a:fillRect/>
          </a:stretch>
        </p:blipFill>
        <p:spPr>
          <a:xfrm>
            <a:off x="-7256" y="1587"/>
            <a:ext cx="9144001" cy="6856414"/>
          </a:xfrm>
          <a:prstGeom prst="rect">
            <a:avLst/>
          </a:prstGeom>
          <a:ln w="12700">
            <a:miter lim="400000"/>
          </a:ln>
        </p:spPr>
      </p:pic>
      <p:sp>
        <p:nvSpPr>
          <p:cNvPr id="2" name="TextBox 1"/>
          <p:cNvSpPr txBox="1"/>
          <p:nvPr/>
        </p:nvSpPr>
        <p:spPr>
          <a:xfrm>
            <a:off x="3542632" y="3019784"/>
            <a:ext cx="5601368" cy="3724097"/>
          </a:xfrm>
          <a:prstGeom prst="rect">
            <a:avLst/>
          </a:prstGeom>
          <a:noFill/>
        </p:spPr>
        <p:txBody>
          <a:bodyPr wrap="square" rtlCol="0">
            <a:spAutoFit/>
          </a:bodyPr>
          <a:lstStyle/>
          <a:p>
            <a:r>
              <a:rPr lang="en-US" sz="4000" b="1" dirty="0" smtClean="0">
                <a:solidFill>
                  <a:schemeClr val="bg1"/>
                </a:solidFill>
              </a:rPr>
              <a:t>3 Loving God means keeping his commandments, and his commandments are not burdensome. - 1 John 5:3</a:t>
            </a:r>
          </a:p>
          <a:p>
            <a:endParaRPr lang="en-US" sz="3600" dirty="0"/>
          </a:p>
        </p:txBody>
      </p:sp>
    </p:spTree>
    <p:extLst>
      <p:ext uri="{BB962C8B-B14F-4D97-AF65-F5344CB8AC3E}">
        <p14:creationId xmlns:p14="http://schemas.microsoft.com/office/powerpoint/2010/main" val="102963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0810129.jpeg"/>
          <p:cNvPicPr/>
          <p:nvPr/>
        </p:nvPicPr>
        <p:blipFill>
          <a:blip r:embed="rId3">
            <a:extLst/>
          </a:blip>
          <a:stretch>
            <a:fillRect/>
          </a:stretch>
        </p:blipFill>
        <p:spPr>
          <a:xfrm>
            <a:off x="-7256" y="1587"/>
            <a:ext cx="9144001" cy="6856414"/>
          </a:xfrm>
          <a:prstGeom prst="rect">
            <a:avLst/>
          </a:prstGeom>
          <a:ln w="12700">
            <a:miter lim="400000"/>
          </a:ln>
        </p:spPr>
      </p:pic>
      <p:sp>
        <p:nvSpPr>
          <p:cNvPr id="2" name="TextBox 1"/>
          <p:cNvSpPr txBox="1"/>
          <p:nvPr/>
        </p:nvSpPr>
        <p:spPr>
          <a:xfrm>
            <a:off x="3542632" y="3019784"/>
            <a:ext cx="5601368" cy="3724097"/>
          </a:xfrm>
          <a:prstGeom prst="rect">
            <a:avLst/>
          </a:prstGeom>
          <a:noFill/>
        </p:spPr>
        <p:txBody>
          <a:bodyPr wrap="square" rtlCol="0">
            <a:spAutoFit/>
          </a:bodyPr>
          <a:lstStyle/>
          <a:p>
            <a:r>
              <a:rPr lang="en-US" sz="4000" b="1" dirty="0" smtClean="0">
                <a:solidFill>
                  <a:schemeClr val="bg1"/>
                </a:solidFill>
              </a:rPr>
              <a:t>3 Loving God means keeping his commandments, and his commandments are not burdensome. - 1 John 5:3</a:t>
            </a:r>
          </a:p>
          <a:p>
            <a:endParaRPr lang="en-US" sz="3600" dirty="0"/>
          </a:p>
        </p:txBody>
      </p:sp>
    </p:spTree>
    <p:extLst>
      <p:ext uri="{BB962C8B-B14F-4D97-AF65-F5344CB8AC3E}">
        <p14:creationId xmlns:p14="http://schemas.microsoft.com/office/powerpoint/2010/main" val="71313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 granite or ingrained.jpeg"/>
          <p:cNvPicPr>
            <a:picLocks noGrp="1" noChangeAspect="1"/>
          </p:cNvPicPr>
          <p:nvPr>
            <p:ph idx="1"/>
          </p:nvPr>
        </p:nvPicPr>
        <p:blipFill>
          <a:blip r:embed="rId3">
            <a:extLst>
              <a:ext uri="{28A0092B-C50C-407E-A947-70E740481C1C}">
                <a14:useLocalDpi xmlns:a14="http://schemas.microsoft.com/office/drawing/2010/main" val="0"/>
              </a:ext>
            </a:extLst>
          </a:blip>
          <a:srcRect l="-86768" r="-86768"/>
          <a:stretch>
            <a:fillRect/>
          </a:stretch>
        </p:blipFill>
        <p:spPr/>
      </p:pic>
    </p:spTree>
    <p:extLst>
      <p:ext uri="{BB962C8B-B14F-4D97-AF65-F5344CB8AC3E}">
        <p14:creationId xmlns:p14="http://schemas.microsoft.com/office/powerpoint/2010/main" val="394307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Isaiah 8:20 (NKJV)</a:t>
            </a:r>
            <a:endParaRPr lang="en-US" dirty="0"/>
          </a:p>
        </p:txBody>
      </p:sp>
      <p:sp>
        <p:nvSpPr>
          <p:cNvPr id="3" name="Content Placeholder 2"/>
          <p:cNvSpPr>
            <a:spLocks noGrp="1"/>
          </p:cNvSpPr>
          <p:nvPr>
            <p:ph idx="1"/>
          </p:nvPr>
        </p:nvSpPr>
        <p:spPr/>
        <p:txBody>
          <a:bodyPr/>
          <a:lstStyle/>
          <a:p>
            <a:pPr marL="0" indent="0">
              <a:buNone/>
            </a:pPr>
            <a:r>
              <a:rPr lang="en-US" dirty="0" smtClean="0"/>
              <a:t>20 To the law and to the testimony! If they do not speak according to this word, it is because there is no light in them.</a:t>
            </a:r>
            <a:endParaRPr lang="en-US" dirty="0"/>
          </a:p>
        </p:txBody>
      </p:sp>
    </p:spTree>
    <p:extLst>
      <p:ext uri="{BB962C8B-B14F-4D97-AF65-F5344CB8AC3E}">
        <p14:creationId xmlns:p14="http://schemas.microsoft.com/office/powerpoint/2010/main" val="32915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 granite or ingrained.jpeg"/>
          <p:cNvPicPr>
            <a:picLocks noGrp="1" noChangeAspect="1"/>
          </p:cNvPicPr>
          <p:nvPr>
            <p:ph idx="1"/>
          </p:nvPr>
        </p:nvPicPr>
        <p:blipFill>
          <a:blip r:embed="rId3">
            <a:extLst>
              <a:ext uri="{28A0092B-C50C-407E-A947-70E740481C1C}">
                <a14:useLocalDpi xmlns:a14="http://schemas.microsoft.com/office/drawing/2010/main" val="0"/>
              </a:ext>
            </a:extLst>
          </a:blip>
          <a:srcRect l="-86768" r="-86768"/>
          <a:stretch>
            <a:fillRect/>
          </a:stretch>
        </p:blipFill>
        <p:spPr/>
      </p:pic>
    </p:spTree>
    <p:extLst>
      <p:ext uri="{BB962C8B-B14F-4D97-AF65-F5344CB8AC3E}">
        <p14:creationId xmlns:p14="http://schemas.microsoft.com/office/powerpoint/2010/main" val="516873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 granite or ingrained.jpeg"/>
          <p:cNvPicPr>
            <a:picLocks noGrp="1" noChangeAspect="1"/>
          </p:cNvPicPr>
          <p:nvPr>
            <p:ph idx="1"/>
          </p:nvPr>
        </p:nvPicPr>
        <p:blipFill>
          <a:blip r:embed="rId3">
            <a:extLst>
              <a:ext uri="{28A0092B-C50C-407E-A947-70E740481C1C}">
                <a14:useLocalDpi xmlns:a14="http://schemas.microsoft.com/office/drawing/2010/main" val="0"/>
              </a:ext>
            </a:extLst>
          </a:blip>
          <a:srcRect l="-86768" r="-86768"/>
          <a:stretch>
            <a:fillRect/>
          </a:stretch>
        </p:blipFill>
        <p:spPr/>
      </p:pic>
    </p:spTree>
    <p:extLst>
      <p:ext uri="{BB962C8B-B14F-4D97-AF65-F5344CB8AC3E}">
        <p14:creationId xmlns:p14="http://schemas.microsoft.com/office/powerpoint/2010/main" val="48605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picture will we take?</a:t>
            </a:r>
            <a:endParaRPr lang="en-US" dirty="0"/>
          </a:p>
        </p:txBody>
      </p:sp>
      <p:pic>
        <p:nvPicPr>
          <p:cNvPr id="5" name="Content Placeholder 4" descr="Christ The Way of Life 1883.jpg"/>
          <p:cNvPicPr>
            <a:picLocks noGrp="1" noChangeAspect="1"/>
          </p:cNvPicPr>
          <p:nvPr>
            <p:ph idx="1"/>
          </p:nvPr>
        </p:nvPicPr>
        <p:blipFill>
          <a:blip r:embed="rId3">
            <a:extLst>
              <a:ext uri="{28A0092B-C50C-407E-A947-70E740481C1C}">
                <a14:useLocalDpi xmlns:a14="http://schemas.microsoft.com/office/drawing/2010/main" val="0"/>
              </a:ext>
            </a:extLst>
          </a:blip>
          <a:srcRect t="11133" b="11133"/>
          <a:stretch>
            <a:fillRect/>
          </a:stretch>
        </p:blipFill>
        <p:spPr>
          <a:xfrm>
            <a:off x="4812633" y="1582821"/>
            <a:ext cx="3981116" cy="4525963"/>
          </a:xfrm>
          <a:prstGeom prst="rect">
            <a:avLst/>
          </a:prstGeom>
        </p:spPr>
      </p:pic>
      <p:pic>
        <p:nvPicPr>
          <p:cNvPr id="4" name="Content Placeholder 5" descr="The Way of Life - From Paradise Lost to Paradise Restored -1876.jpg"/>
          <p:cNvPicPr>
            <a:picLocks noChangeAspect="1"/>
          </p:cNvPicPr>
          <p:nvPr/>
        </p:nvPicPr>
        <p:blipFill>
          <a:blip r:embed="rId4">
            <a:extLst>
              <a:ext uri="{28A0092B-C50C-407E-A947-70E740481C1C}">
                <a14:useLocalDpi xmlns:a14="http://schemas.microsoft.com/office/drawing/2010/main" val="0"/>
              </a:ext>
            </a:extLst>
          </a:blip>
          <a:srcRect t="10903" b="10903"/>
          <a:stretch>
            <a:fillRect/>
          </a:stretch>
        </p:blipFill>
        <p:spPr>
          <a:xfrm>
            <a:off x="457200" y="1600200"/>
            <a:ext cx="3914274" cy="4525963"/>
          </a:xfrm>
          <a:prstGeom prst="rect">
            <a:avLst/>
          </a:prstGeom>
        </p:spPr>
      </p:pic>
    </p:spTree>
    <p:extLst>
      <p:ext uri="{BB962C8B-B14F-4D97-AF65-F5344CB8AC3E}">
        <p14:creationId xmlns:p14="http://schemas.microsoft.com/office/powerpoint/2010/main" val="85015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image1.png"/>
          <p:cNvPicPr/>
          <p:nvPr/>
        </p:nvPicPr>
        <p:blipFill>
          <a:blip r:embed="rId3">
            <a:extLst/>
          </a:blip>
          <a:srcRect t="5631" b="4248"/>
          <a:stretch>
            <a:fillRect/>
          </a:stretch>
        </p:blipFill>
        <p:spPr>
          <a:xfrm>
            <a:off x="-1" y="-1"/>
            <a:ext cx="9144001" cy="6096001"/>
          </a:xfrm>
          <a:prstGeom prst="rect">
            <a:avLst/>
          </a:prstGeom>
          <a:ln w="12700">
            <a:miter lim="400000"/>
          </a:ln>
        </p:spPr>
      </p:pic>
      <p:sp>
        <p:nvSpPr>
          <p:cNvPr id="428" name="Shape 428"/>
          <p:cNvSpPr>
            <a:spLocks noGrp="1"/>
          </p:cNvSpPr>
          <p:nvPr>
            <p:ph type="title"/>
          </p:nvPr>
        </p:nvSpPr>
        <p:spPr>
          <a:xfrm>
            <a:off x="-1" y="5387975"/>
            <a:ext cx="9144001" cy="1470026"/>
          </a:xfrm>
          <a:prstGeom prst="rect">
            <a:avLst/>
          </a:prstGeom>
        </p:spPr>
        <p:txBody>
          <a:bodyPr/>
          <a:lstStyle/>
          <a:p>
            <a:pPr lvl="0">
              <a:defRPr sz="1800"/>
            </a:pPr>
            <a:r>
              <a:rPr sz="3800"/>
              <a:t/>
            </a:r>
            <a:br>
              <a:rPr sz="3800"/>
            </a:br>
            <a:r>
              <a:rPr sz="3800" b="1"/>
              <a:t>What the Bible Says About the Sabbath </a:t>
            </a:r>
          </a:p>
        </p:txBody>
      </p:sp>
    </p:spTree>
    <p:extLst>
      <p:ext uri="{BB962C8B-B14F-4D97-AF65-F5344CB8AC3E}">
        <p14:creationId xmlns:p14="http://schemas.microsoft.com/office/powerpoint/2010/main" val="113526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24:44</a:t>
            </a:r>
            <a:endParaRPr lang="en-US" dirty="0"/>
          </a:p>
        </p:txBody>
      </p:sp>
      <p:sp>
        <p:nvSpPr>
          <p:cNvPr id="3" name="Content Placeholder 2"/>
          <p:cNvSpPr>
            <a:spLocks noGrp="1"/>
          </p:cNvSpPr>
          <p:nvPr>
            <p:ph idx="1"/>
          </p:nvPr>
        </p:nvSpPr>
        <p:spPr/>
        <p:txBody>
          <a:bodyPr/>
          <a:lstStyle/>
          <a:p>
            <a:pPr marL="0" indent="0">
              <a:buNone/>
            </a:pPr>
            <a:r>
              <a:rPr lang="en-US" dirty="0" smtClean="0"/>
              <a:t>44 Then he said, 'When I was with you before, I told you that everything written about me in the law of Moses and the prophets and in the Psalms must be fulfilled.</a:t>
            </a:r>
            <a:endParaRPr lang="en-US" dirty="0"/>
          </a:p>
        </p:txBody>
      </p:sp>
    </p:spTree>
    <p:extLst>
      <p:ext uri="{BB962C8B-B14F-4D97-AF65-F5344CB8AC3E}">
        <p14:creationId xmlns:p14="http://schemas.microsoft.com/office/powerpoint/2010/main" val="760469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1:1-2</a:t>
            </a:r>
            <a:endParaRPr lang="en-US" dirty="0"/>
          </a:p>
        </p:txBody>
      </p:sp>
      <p:sp>
        <p:nvSpPr>
          <p:cNvPr id="3" name="Content Placeholder 2"/>
          <p:cNvSpPr>
            <a:spLocks noGrp="1"/>
          </p:cNvSpPr>
          <p:nvPr>
            <p:ph idx="1"/>
          </p:nvPr>
        </p:nvSpPr>
        <p:spPr/>
        <p:txBody>
          <a:bodyPr/>
          <a:lstStyle/>
          <a:p>
            <a:pPr marL="0" indent="0">
              <a:buNone/>
            </a:pPr>
            <a:r>
              <a:rPr lang="en-US" dirty="0" smtClean="0"/>
              <a:t>1 Oh, the joys of those who do not follow the advice of the wicked, or stand around with sinners, or join in with mockers. 2 But they delight in the law of the LORD, meditating on it day and night. </a:t>
            </a:r>
            <a:endParaRPr lang="en-US" dirty="0"/>
          </a:p>
        </p:txBody>
      </p:sp>
    </p:spTree>
    <p:extLst>
      <p:ext uri="{BB962C8B-B14F-4D97-AF65-F5344CB8AC3E}">
        <p14:creationId xmlns:p14="http://schemas.microsoft.com/office/powerpoint/2010/main" val="401492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1:1-2</a:t>
            </a:r>
            <a:endParaRPr lang="en-US" dirty="0"/>
          </a:p>
        </p:txBody>
      </p:sp>
      <p:sp>
        <p:nvSpPr>
          <p:cNvPr id="3" name="Content Placeholder 2"/>
          <p:cNvSpPr>
            <a:spLocks noGrp="1"/>
          </p:cNvSpPr>
          <p:nvPr>
            <p:ph idx="1"/>
          </p:nvPr>
        </p:nvSpPr>
        <p:spPr/>
        <p:txBody>
          <a:bodyPr/>
          <a:lstStyle/>
          <a:p>
            <a:pPr marL="0" indent="0">
              <a:buNone/>
            </a:pPr>
            <a:r>
              <a:rPr lang="en-US" dirty="0" smtClean="0"/>
              <a:t>1 Oh, the joys of those who do not follow the advice of the wicked, or stand around with sinners, or join in with mockers. 2 But they delight in the law of the LORD, meditating on it day and night. </a:t>
            </a:r>
            <a:endParaRPr lang="en-US" dirty="0"/>
          </a:p>
        </p:txBody>
      </p:sp>
    </p:spTree>
    <p:extLst>
      <p:ext uri="{BB962C8B-B14F-4D97-AF65-F5344CB8AC3E}">
        <p14:creationId xmlns:p14="http://schemas.microsoft.com/office/powerpoint/2010/main" val="245068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1529</TotalTime>
  <Words>6361</Words>
  <Application>Microsoft Macintosh PowerPoint</Application>
  <PresentationFormat>On-screen Show (4:3)</PresentationFormat>
  <Paragraphs>232</Paragraphs>
  <Slides>63</Slides>
  <Notes>56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 What the Bible Says About the Law of God </vt:lpstr>
      <vt:lpstr>Separate Sidewalks</vt:lpstr>
      <vt:lpstr>Lights Out</vt:lpstr>
      <vt:lpstr>PowerPoint Presentation</vt:lpstr>
      <vt:lpstr>Isaiah 8:20</vt:lpstr>
      <vt:lpstr>Isaiah 8:20 (NKJV)</vt:lpstr>
      <vt:lpstr>Luke 24:44</vt:lpstr>
      <vt:lpstr>Psalm 1:1-2</vt:lpstr>
      <vt:lpstr>Psalm 1:1-2</vt:lpstr>
      <vt:lpstr>Deuteronomy 4:8</vt:lpstr>
      <vt:lpstr>Romans 13:8-10</vt:lpstr>
      <vt:lpstr>Romans 13:8-10</vt:lpstr>
      <vt:lpstr>Romans 13:8-10</vt:lpstr>
      <vt:lpstr>Romans 13:8-10</vt:lpstr>
      <vt:lpstr>Romans 13:8-10</vt:lpstr>
      <vt:lpstr>Romans 7:7</vt:lpstr>
      <vt:lpstr>Psalm 40:8</vt:lpstr>
      <vt:lpstr>Jeremiah 31:33</vt:lpstr>
      <vt:lpstr>Psalm 19:7-10</vt:lpstr>
      <vt:lpstr>Psalm 19:7-10</vt:lpstr>
      <vt:lpstr>The Law of the Lord Psalm 19</vt:lpstr>
      <vt:lpstr>The Law of the Lord Psalm 19</vt:lpstr>
      <vt:lpstr>The Law of the Lord Psalm 19</vt:lpstr>
      <vt:lpstr>PowerPoint Presentation</vt:lpstr>
      <vt:lpstr>1 Timothy 1:8</vt:lpstr>
      <vt:lpstr>Romans 3:20</vt:lpstr>
      <vt:lpstr>Romans 3:20</vt:lpstr>
      <vt:lpstr>James 1:22-25</vt:lpstr>
      <vt:lpstr>James 1:22-25</vt:lpstr>
      <vt:lpstr>James 1:22-25</vt:lpstr>
      <vt:lpstr>Matthew 5:17-20</vt:lpstr>
      <vt:lpstr>Matthew 5:17-20</vt:lpstr>
      <vt:lpstr>Galatians 3:24</vt:lpstr>
      <vt:lpstr>PowerPoint Presentation</vt:lpstr>
      <vt:lpstr>Romans 3:31</vt:lpstr>
      <vt:lpstr>Romans 7:12,14</vt:lpstr>
      <vt:lpstr>PowerPoint Presentation</vt:lpstr>
      <vt:lpstr>PowerPoint Presentation</vt:lpstr>
      <vt:lpstr>Which picture will we take?</vt:lpstr>
      <vt:lpstr>Which picture will we take?</vt:lpstr>
      <vt:lpstr>Which picture will we take?</vt:lpstr>
      <vt:lpstr>Which picture will we take?</vt:lpstr>
      <vt:lpstr>Romans 10:4</vt:lpstr>
      <vt:lpstr>Romans 10:4</vt:lpstr>
      <vt:lpstr>Romans 10:4 (NKJV)</vt:lpstr>
      <vt:lpstr>Romans 10:4 (NKJV)</vt:lpstr>
      <vt:lpstr>PowerPoint Presentation</vt:lpstr>
      <vt:lpstr>PowerPoint Presentation</vt:lpstr>
      <vt:lpstr>PowerPoint Presentation</vt:lpstr>
      <vt:lpstr>Genesis 21:33</vt:lpstr>
      <vt:lpstr>Psalm 111:7-8</vt:lpstr>
      <vt:lpstr>Genesis 26:5</vt:lpstr>
      <vt:lpstr>Genesis 39:9</vt:lpstr>
      <vt:lpstr>PowerPoint Presentation</vt:lpstr>
      <vt:lpstr>Revelation 11:19</vt:lpstr>
      <vt:lpstr>PowerPoint Presentation</vt:lpstr>
      <vt:lpstr>PowerPoint Presentation</vt:lpstr>
      <vt:lpstr>PowerPoint Presentation</vt:lpstr>
      <vt:lpstr>PowerPoint Presentation</vt:lpstr>
      <vt:lpstr>PowerPoint Presentation</vt:lpstr>
      <vt:lpstr>PowerPoint Presentation</vt:lpstr>
      <vt:lpstr>Which picture will we take?</vt:lpstr>
      <vt:lpstr> What the Bible Says About the Sabbath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the Bible Says About the Law of God </dc:title>
  <dc:creator>Mike Fortune</dc:creator>
  <cp:lastModifiedBy>Mike Fortune</cp:lastModifiedBy>
  <cp:revision>84</cp:revision>
  <dcterms:created xsi:type="dcterms:W3CDTF">2015-01-16T17:32:39Z</dcterms:created>
  <dcterms:modified xsi:type="dcterms:W3CDTF">2015-01-18T03:02:30Z</dcterms:modified>
</cp:coreProperties>
</file>